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2"/>
  </p:sldMasterIdLst>
  <p:notesMasterIdLst>
    <p:notesMasterId r:id="rId36"/>
  </p:notesMasterIdLst>
  <p:sldIdLst>
    <p:sldId id="277" r:id="rId3"/>
    <p:sldId id="256" r:id="rId4"/>
    <p:sldId id="300" r:id="rId5"/>
    <p:sldId id="257" r:id="rId6"/>
    <p:sldId id="284" r:id="rId7"/>
    <p:sldId id="292" r:id="rId8"/>
    <p:sldId id="258" r:id="rId9"/>
    <p:sldId id="259" r:id="rId10"/>
    <p:sldId id="278" r:id="rId11"/>
    <p:sldId id="260" r:id="rId12"/>
    <p:sldId id="261" r:id="rId13"/>
    <p:sldId id="285" r:id="rId14"/>
    <p:sldId id="262" r:id="rId15"/>
    <p:sldId id="263" r:id="rId16"/>
    <p:sldId id="280" r:id="rId17"/>
    <p:sldId id="281" r:id="rId18"/>
    <p:sldId id="282" r:id="rId19"/>
    <p:sldId id="279" r:id="rId20"/>
    <p:sldId id="289" r:id="rId21"/>
    <p:sldId id="287" r:id="rId22"/>
    <p:sldId id="288" r:id="rId23"/>
    <p:sldId id="291" r:id="rId24"/>
    <p:sldId id="296" r:id="rId25"/>
    <p:sldId id="293" r:id="rId26"/>
    <p:sldId id="295" r:id="rId27"/>
    <p:sldId id="290" r:id="rId28"/>
    <p:sldId id="297" r:id="rId29"/>
    <p:sldId id="298" r:id="rId30"/>
    <p:sldId id="299" r:id="rId31"/>
    <p:sldId id="286" r:id="rId32"/>
    <p:sldId id="265" r:id="rId33"/>
    <p:sldId id="283" r:id="rId34"/>
    <p:sldId id="26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52" autoAdjust="0"/>
    <p:restoredTop sz="87018" autoAdjust="0"/>
  </p:normalViewPr>
  <p:slideViewPr>
    <p:cSldViewPr snapToGrid="0" snapToObjects="1">
      <p:cViewPr>
        <p:scale>
          <a:sx n="70" d="100"/>
          <a:sy n="70" d="100"/>
        </p:scale>
        <p:origin x="-3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44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7ACB62-B388-4BED-B284-CEB5785549B4}" type="doc">
      <dgm:prSet loTypeId="urn:microsoft.com/office/officeart/2005/8/layout/hProcess9" loCatId="process" qsTypeId="urn:microsoft.com/office/officeart/2005/8/quickstyle/simple5" qsCatId="simple" csTypeId="urn:microsoft.com/office/officeart/2005/8/colors/colorful5" csCatId="colorful" phldr="1"/>
      <dgm:spPr/>
    </dgm:pt>
    <dgm:pt modelId="{BCE335CA-D9EC-4B79-9987-C44F0E22FCAF}">
      <dgm:prSet phldrT="[Text]"/>
      <dgm:spPr/>
      <dgm:t>
        <a:bodyPr/>
        <a:lstStyle/>
        <a:p>
          <a:r>
            <a:rPr lang="en-US" dirty="0"/>
            <a:t>Session </a:t>
          </a:r>
          <a:r>
            <a:rPr lang="en-US" dirty="0" smtClean="0"/>
            <a:t>2</a:t>
          </a:r>
        </a:p>
        <a:p>
          <a:r>
            <a:rPr lang="en-US" dirty="0" smtClean="0"/>
            <a:t>How to Read Standards</a:t>
          </a:r>
        </a:p>
        <a:p>
          <a:r>
            <a:rPr lang="en-US" dirty="0" smtClean="0"/>
            <a:t>Unpacking ½ of the subject area</a:t>
          </a:r>
        </a:p>
        <a:p>
          <a:r>
            <a:rPr lang="en-US" dirty="0" smtClean="0"/>
            <a:t>My role as a teacher leader</a:t>
          </a:r>
          <a:endParaRPr lang="en-US" dirty="0"/>
        </a:p>
      </dgm:t>
    </dgm:pt>
    <dgm:pt modelId="{5C93F370-AE5C-4A5C-B697-6EB7D28C8EAB}" type="parTrans" cxnId="{311F0C26-5271-427B-B1D9-97AF52BC8CEA}">
      <dgm:prSet/>
      <dgm:spPr/>
      <dgm:t>
        <a:bodyPr/>
        <a:lstStyle/>
        <a:p>
          <a:endParaRPr lang="en-US"/>
        </a:p>
      </dgm:t>
    </dgm:pt>
    <dgm:pt modelId="{C9D95AF8-DCCE-4639-BA83-D76BE9811363}" type="sibTrans" cxnId="{311F0C26-5271-427B-B1D9-97AF52BC8CEA}">
      <dgm:prSet/>
      <dgm:spPr/>
      <dgm:t>
        <a:bodyPr/>
        <a:lstStyle/>
        <a:p>
          <a:endParaRPr lang="en-US"/>
        </a:p>
      </dgm:t>
    </dgm:pt>
    <dgm:pt modelId="{C61390A3-CD05-4D6E-A672-541F9C8D43AE}">
      <dgm:prSet phldrT="[Text]"/>
      <dgm:spPr/>
      <dgm:t>
        <a:bodyPr/>
        <a:lstStyle/>
        <a:p>
          <a:r>
            <a:rPr lang="en-US" dirty="0"/>
            <a:t>Session </a:t>
          </a:r>
          <a:r>
            <a:rPr lang="en-US" dirty="0" smtClean="0"/>
            <a:t>3</a:t>
          </a:r>
        </a:p>
        <a:p>
          <a:r>
            <a:rPr lang="en-US" dirty="0" smtClean="0"/>
            <a:t>Reflecting on Unpacking</a:t>
          </a:r>
        </a:p>
        <a:p>
          <a:r>
            <a:rPr lang="en-US" dirty="0" smtClean="0"/>
            <a:t>Unpacking the remainder of my subject area</a:t>
          </a:r>
        </a:p>
        <a:p>
          <a:r>
            <a:rPr lang="en-US" dirty="0" smtClean="0"/>
            <a:t>Sharing Information with my school</a:t>
          </a:r>
          <a:endParaRPr lang="en-US" dirty="0"/>
        </a:p>
      </dgm:t>
    </dgm:pt>
    <dgm:pt modelId="{7DEF60C5-311F-463B-B519-81DE3A8A065A}" type="parTrans" cxnId="{C67CDD3E-2B92-4114-9C60-4F86FA8F207B}">
      <dgm:prSet/>
      <dgm:spPr/>
      <dgm:t>
        <a:bodyPr/>
        <a:lstStyle/>
        <a:p>
          <a:endParaRPr lang="en-US"/>
        </a:p>
      </dgm:t>
    </dgm:pt>
    <dgm:pt modelId="{E336B2AF-BA01-482E-ADC4-83FE6072790B}" type="sibTrans" cxnId="{C67CDD3E-2B92-4114-9C60-4F86FA8F207B}">
      <dgm:prSet/>
      <dgm:spPr/>
      <dgm:t>
        <a:bodyPr/>
        <a:lstStyle/>
        <a:p>
          <a:endParaRPr lang="en-US"/>
        </a:p>
      </dgm:t>
    </dgm:pt>
    <dgm:pt modelId="{D5C10FF9-A88A-4D91-AAC9-0164B302BC2B}">
      <dgm:prSet phldrT="[Text]"/>
      <dgm:spPr/>
      <dgm:t>
        <a:bodyPr/>
        <a:lstStyle/>
        <a:p>
          <a:r>
            <a:rPr lang="en-US" dirty="0"/>
            <a:t>Session </a:t>
          </a:r>
          <a:r>
            <a:rPr lang="en-US" dirty="0" smtClean="0"/>
            <a:t>4</a:t>
          </a:r>
        </a:p>
        <a:p>
          <a:r>
            <a:rPr lang="en-US" dirty="0" smtClean="0"/>
            <a:t>Pacing the new curriculum</a:t>
          </a:r>
        </a:p>
        <a:p>
          <a:r>
            <a:rPr lang="en-US" dirty="0" smtClean="0"/>
            <a:t>Identifying connections to your CIA Plans</a:t>
          </a:r>
          <a:endParaRPr lang="en-US" dirty="0"/>
        </a:p>
      </dgm:t>
    </dgm:pt>
    <dgm:pt modelId="{DFCB3D99-B330-48C0-8194-56F7493936D3}" type="parTrans" cxnId="{6C118F1F-66B3-449B-8D6C-AEF5870FE3E2}">
      <dgm:prSet/>
      <dgm:spPr/>
      <dgm:t>
        <a:bodyPr/>
        <a:lstStyle/>
        <a:p>
          <a:endParaRPr lang="en-US"/>
        </a:p>
      </dgm:t>
    </dgm:pt>
    <dgm:pt modelId="{309C9A57-912A-40B1-90BB-4CA1344E2073}" type="sibTrans" cxnId="{6C118F1F-66B3-449B-8D6C-AEF5870FE3E2}">
      <dgm:prSet/>
      <dgm:spPr/>
      <dgm:t>
        <a:bodyPr/>
        <a:lstStyle/>
        <a:p>
          <a:endParaRPr lang="en-US"/>
        </a:p>
      </dgm:t>
    </dgm:pt>
    <dgm:pt modelId="{B4C02618-0CCC-4574-AEB9-F1DEB152F180}">
      <dgm:prSet phldrT="[Text]"/>
      <dgm:spPr/>
      <dgm:t>
        <a:bodyPr/>
        <a:lstStyle/>
        <a:p>
          <a:r>
            <a:rPr lang="en-US" dirty="0"/>
            <a:t>Session </a:t>
          </a:r>
          <a:r>
            <a:rPr lang="en-US" dirty="0" smtClean="0"/>
            <a:t>1</a:t>
          </a:r>
        </a:p>
        <a:p>
          <a:r>
            <a:rPr lang="en-US" dirty="0" smtClean="0"/>
            <a:t>IT Standards</a:t>
          </a:r>
        </a:p>
        <a:p>
          <a:r>
            <a:rPr lang="en-US" dirty="0" smtClean="0"/>
            <a:t>ESL Standards</a:t>
          </a:r>
        </a:p>
        <a:p>
          <a:r>
            <a:rPr lang="en-US" dirty="0" smtClean="0"/>
            <a:t>Top 10 Lists</a:t>
          </a:r>
          <a:endParaRPr lang="en-US" dirty="0"/>
        </a:p>
      </dgm:t>
    </dgm:pt>
    <dgm:pt modelId="{7493D44D-A40B-4375-91FF-A1DB5AEAEE13}" type="parTrans" cxnId="{CE5A0FB7-28D2-4521-BF4B-683F7699702E}">
      <dgm:prSet/>
      <dgm:spPr/>
      <dgm:t>
        <a:bodyPr/>
        <a:lstStyle/>
        <a:p>
          <a:endParaRPr lang="en-US"/>
        </a:p>
      </dgm:t>
    </dgm:pt>
    <dgm:pt modelId="{2850C38F-DF08-4F64-A765-26A4ED556C14}" type="sibTrans" cxnId="{CE5A0FB7-28D2-4521-BF4B-683F7699702E}">
      <dgm:prSet/>
      <dgm:spPr/>
      <dgm:t>
        <a:bodyPr/>
        <a:lstStyle/>
        <a:p>
          <a:endParaRPr lang="en-US"/>
        </a:p>
      </dgm:t>
    </dgm:pt>
    <dgm:pt modelId="{A4A9D1BE-A9E6-4705-AE97-60AEC6226ED9}" type="pres">
      <dgm:prSet presAssocID="{2D7ACB62-B388-4BED-B284-CEB5785549B4}" presName="CompostProcess" presStyleCnt="0">
        <dgm:presLayoutVars>
          <dgm:dir/>
          <dgm:resizeHandles val="exact"/>
        </dgm:presLayoutVars>
      </dgm:prSet>
      <dgm:spPr/>
    </dgm:pt>
    <dgm:pt modelId="{F192D733-78CF-4C58-8D69-BAF4B953F4BA}" type="pres">
      <dgm:prSet presAssocID="{2D7ACB62-B388-4BED-B284-CEB5785549B4}" presName="arrow" presStyleLbl="bgShp" presStyleIdx="0" presStyleCnt="1"/>
      <dgm:spPr/>
    </dgm:pt>
    <dgm:pt modelId="{1F573364-64DA-41D6-BEFD-61F9E06A4EDD}" type="pres">
      <dgm:prSet presAssocID="{2D7ACB62-B388-4BED-B284-CEB5785549B4}" presName="linearProcess" presStyleCnt="0"/>
      <dgm:spPr/>
    </dgm:pt>
    <dgm:pt modelId="{7A997B94-443D-450D-9894-A848B7C8A6AF}" type="pres">
      <dgm:prSet presAssocID="{B4C02618-0CCC-4574-AEB9-F1DEB152F180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DEF45-18A1-4D8E-BE30-149301C2520F}" type="pres">
      <dgm:prSet presAssocID="{2850C38F-DF08-4F64-A765-26A4ED556C14}" presName="sibTrans" presStyleCnt="0"/>
      <dgm:spPr/>
    </dgm:pt>
    <dgm:pt modelId="{FDFA2940-F281-4A5D-A5A0-E8F56EFE56D1}" type="pres">
      <dgm:prSet presAssocID="{BCE335CA-D9EC-4B79-9987-C44F0E22FCAF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FC0DC-59D4-4444-A5E3-D4AA0086ED35}" type="pres">
      <dgm:prSet presAssocID="{C9D95AF8-DCCE-4639-BA83-D76BE9811363}" presName="sibTrans" presStyleCnt="0"/>
      <dgm:spPr/>
    </dgm:pt>
    <dgm:pt modelId="{9567DD76-513D-4294-A207-C4E7660B24D8}" type="pres">
      <dgm:prSet presAssocID="{C61390A3-CD05-4D6E-A672-541F9C8D43AE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A1AF9-C963-4888-BC38-994FCEAA22E2}" type="pres">
      <dgm:prSet presAssocID="{E336B2AF-BA01-482E-ADC4-83FE6072790B}" presName="sibTrans" presStyleCnt="0"/>
      <dgm:spPr/>
    </dgm:pt>
    <dgm:pt modelId="{8859FCE6-7C68-4415-90C7-1AF4E878EAE0}" type="pres">
      <dgm:prSet presAssocID="{D5C10FF9-A88A-4D91-AAC9-0164B302BC2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1423C9-A4C1-40AE-ADD3-9171C9BD235D}" type="presOf" srcId="{D5C10FF9-A88A-4D91-AAC9-0164B302BC2B}" destId="{8859FCE6-7C68-4415-90C7-1AF4E878EAE0}" srcOrd="0" destOrd="0" presId="urn:microsoft.com/office/officeart/2005/8/layout/hProcess9"/>
    <dgm:cxn modelId="{6C118F1F-66B3-449B-8D6C-AEF5870FE3E2}" srcId="{2D7ACB62-B388-4BED-B284-CEB5785549B4}" destId="{D5C10FF9-A88A-4D91-AAC9-0164B302BC2B}" srcOrd="3" destOrd="0" parTransId="{DFCB3D99-B330-48C0-8194-56F7493936D3}" sibTransId="{309C9A57-912A-40B1-90BB-4CA1344E2073}"/>
    <dgm:cxn modelId="{C67CDD3E-2B92-4114-9C60-4F86FA8F207B}" srcId="{2D7ACB62-B388-4BED-B284-CEB5785549B4}" destId="{C61390A3-CD05-4D6E-A672-541F9C8D43AE}" srcOrd="2" destOrd="0" parTransId="{7DEF60C5-311F-463B-B519-81DE3A8A065A}" sibTransId="{E336B2AF-BA01-482E-ADC4-83FE6072790B}"/>
    <dgm:cxn modelId="{E1CD1C98-2EA9-4F91-BE58-1035DF32E723}" type="presOf" srcId="{C61390A3-CD05-4D6E-A672-541F9C8D43AE}" destId="{9567DD76-513D-4294-A207-C4E7660B24D8}" srcOrd="0" destOrd="0" presId="urn:microsoft.com/office/officeart/2005/8/layout/hProcess9"/>
    <dgm:cxn modelId="{5CF091A0-AC67-435E-BCF2-FE613BF0DEE3}" type="presOf" srcId="{B4C02618-0CCC-4574-AEB9-F1DEB152F180}" destId="{7A997B94-443D-450D-9894-A848B7C8A6AF}" srcOrd="0" destOrd="0" presId="urn:microsoft.com/office/officeart/2005/8/layout/hProcess9"/>
    <dgm:cxn modelId="{9F32A785-ECE6-47BA-AC4C-D1388C1CAFE1}" type="presOf" srcId="{BCE335CA-D9EC-4B79-9987-C44F0E22FCAF}" destId="{FDFA2940-F281-4A5D-A5A0-E8F56EFE56D1}" srcOrd="0" destOrd="0" presId="urn:microsoft.com/office/officeart/2005/8/layout/hProcess9"/>
    <dgm:cxn modelId="{311F0C26-5271-427B-B1D9-97AF52BC8CEA}" srcId="{2D7ACB62-B388-4BED-B284-CEB5785549B4}" destId="{BCE335CA-D9EC-4B79-9987-C44F0E22FCAF}" srcOrd="1" destOrd="0" parTransId="{5C93F370-AE5C-4A5C-B697-6EB7D28C8EAB}" sibTransId="{C9D95AF8-DCCE-4639-BA83-D76BE9811363}"/>
    <dgm:cxn modelId="{CE5A0FB7-28D2-4521-BF4B-683F7699702E}" srcId="{2D7ACB62-B388-4BED-B284-CEB5785549B4}" destId="{B4C02618-0CCC-4574-AEB9-F1DEB152F180}" srcOrd="0" destOrd="0" parTransId="{7493D44D-A40B-4375-91FF-A1DB5AEAEE13}" sibTransId="{2850C38F-DF08-4F64-A765-26A4ED556C14}"/>
    <dgm:cxn modelId="{CCFDA333-2951-40C9-9132-7EF89986967B}" type="presOf" srcId="{2D7ACB62-B388-4BED-B284-CEB5785549B4}" destId="{A4A9D1BE-A9E6-4705-AE97-60AEC6226ED9}" srcOrd="0" destOrd="0" presId="urn:microsoft.com/office/officeart/2005/8/layout/hProcess9"/>
    <dgm:cxn modelId="{88473B47-E382-425E-B9A5-E13B8D95E908}" type="presParOf" srcId="{A4A9D1BE-A9E6-4705-AE97-60AEC6226ED9}" destId="{F192D733-78CF-4C58-8D69-BAF4B953F4BA}" srcOrd="0" destOrd="0" presId="urn:microsoft.com/office/officeart/2005/8/layout/hProcess9"/>
    <dgm:cxn modelId="{7AF36E27-6930-4FC7-845A-96EFA047C349}" type="presParOf" srcId="{A4A9D1BE-A9E6-4705-AE97-60AEC6226ED9}" destId="{1F573364-64DA-41D6-BEFD-61F9E06A4EDD}" srcOrd="1" destOrd="0" presId="urn:microsoft.com/office/officeart/2005/8/layout/hProcess9"/>
    <dgm:cxn modelId="{4007A5C4-B6BD-4086-94AA-F2ABB3984690}" type="presParOf" srcId="{1F573364-64DA-41D6-BEFD-61F9E06A4EDD}" destId="{7A997B94-443D-450D-9894-A848B7C8A6AF}" srcOrd="0" destOrd="0" presId="urn:microsoft.com/office/officeart/2005/8/layout/hProcess9"/>
    <dgm:cxn modelId="{26C506A3-AB54-496C-8100-B428C82C3A02}" type="presParOf" srcId="{1F573364-64DA-41D6-BEFD-61F9E06A4EDD}" destId="{05ADEF45-18A1-4D8E-BE30-149301C2520F}" srcOrd="1" destOrd="0" presId="urn:microsoft.com/office/officeart/2005/8/layout/hProcess9"/>
    <dgm:cxn modelId="{2F7C8399-2093-419E-98B3-54800A67D7D2}" type="presParOf" srcId="{1F573364-64DA-41D6-BEFD-61F9E06A4EDD}" destId="{FDFA2940-F281-4A5D-A5A0-E8F56EFE56D1}" srcOrd="2" destOrd="0" presId="urn:microsoft.com/office/officeart/2005/8/layout/hProcess9"/>
    <dgm:cxn modelId="{B5A7E9E3-BE8A-46BA-AB30-96C35E4B28B5}" type="presParOf" srcId="{1F573364-64DA-41D6-BEFD-61F9E06A4EDD}" destId="{16BFC0DC-59D4-4444-A5E3-D4AA0086ED35}" srcOrd="3" destOrd="0" presId="urn:microsoft.com/office/officeart/2005/8/layout/hProcess9"/>
    <dgm:cxn modelId="{8F40C847-39F6-4CE3-B816-FC41FB62FAD3}" type="presParOf" srcId="{1F573364-64DA-41D6-BEFD-61F9E06A4EDD}" destId="{9567DD76-513D-4294-A207-C4E7660B24D8}" srcOrd="4" destOrd="0" presId="urn:microsoft.com/office/officeart/2005/8/layout/hProcess9"/>
    <dgm:cxn modelId="{0F2DABC3-0CE5-45F2-971E-35C4A1DC99E9}" type="presParOf" srcId="{1F573364-64DA-41D6-BEFD-61F9E06A4EDD}" destId="{F0DA1AF9-C963-4888-BC38-994FCEAA22E2}" srcOrd="5" destOrd="0" presId="urn:microsoft.com/office/officeart/2005/8/layout/hProcess9"/>
    <dgm:cxn modelId="{1F3D1BC8-62E4-4D9E-A2FC-DA81DE7CAEB3}" type="presParOf" srcId="{1F573364-64DA-41D6-BEFD-61F9E06A4EDD}" destId="{8859FCE6-7C68-4415-90C7-1AF4E878EAE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826AE5-8DC7-4873-A78D-0348B85AFE99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64609D8-C7BE-4CAE-AB0B-8A62AB251AC4}">
      <dgm:prSet phldrT="[Text]"/>
      <dgm:spPr/>
      <dgm:t>
        <a:bodyPr/>
        <a:lstStyle/>
        <a:p>
          <a:r>
            <a:rPr lang="en-US" dirty="0" smtClean="0"/>
            <a:t>Standards</a:t>
          </a:r>
          <a:endParaRPr lang="en-US" dirty="0"/>
        </a:p>
      </dgm:t>
    </dgm:pt>
    <dgm:pt modelId="{BE9F3995-3AC3-44BF-9D8A-1472265E344F}" type="parTrans" cxnId="{3989AA81-8D64-407D-80FA-4B0485846A20}">
      <dgm:prSet/>
      <dgm:spPr/>
      <dgm:t>
        <a:bodyPr/>
        <a:lstStyle/>
        <a:p>
          <a:endParaRPr lang="en-US"/>
        </a:p>
      </dgm:t>
    </dgm:pt>
    <dgm:pt modelId="{68741546-1D7E-4646-8A34-206969283D10}" type="sibTrans" cxnId="{3989AA81-8D64-407D-80FA-4B0485846A20}">
      <dgm:prSet/>
      <dgm:spPr/>
      <dgm:t>
        <a:bodyPr/>
        <a:lstStyle/>
        <a:p>
          <a:endParaRPr lang="en-US"/>
        </a:p>
      </dgm:t>
    </dgm:pt>
    <dgm:pt modelId="{76C6287D-EC9A-46A3-844E-8A4A7E52BC40}">
      <dgm:prSet phldrT="[Text]"/>
      <dgm:spPr/>
      <dgm:t>
        <a:bodyPr/>
        <a:lstStyle/>
        <a:p>
          <a:r>
            <a:rPr lang="en-US" dirty="0" smtClean="0"/>
            <a:t>Come from NC DPI</a:t>
          </a:r>
          <a:endParaRPr lang="en-US" dirty="0"/>
        </a:p>
      </dgm:t>
    </dgm:pt>
    <dgm:pt modelId="{52676623-C47C-4B4E-BF15-A046132EA4BE}" type="parTrans" cxnId="{EDECAE85-3D24-4330-B334-9287CF7B532B}">
      <dgm:prSet/>
      <dgm:spPr/>
      <dgm:t>
        <a:bodyPr/>
        <a:lstStyle/>
        <a:p>
          <a:endParaRPr lang="en-US"/>
        </a:p>
      </dgm:t>
    </dgm:pt>
    <dgm:pt modelId="{BD7FDEAB-9221-4C60-AB47-A04D1C14D3B4}" type="sibTrans" cxnId="{EDECAE85-3D24-4330-B334-9287CF7B532B}">
      <dgm:prSet/>
      <dgm:spPr/>
      <dgm:t>
        <a:bodyPr/>
        <a:lstStyle/>
        <a:p>
          <a:endParaRPr lang="en-US"/>
        </a:p>
      </dgm:t>
    </dgm:pt>
    <dgm:pt modelId="{7762394D-1DCB-4DA0-A627-220FBB0D89CD}">
      <dgm:prSet phldrT="[Text]"/>
      <dgm:spPr/>
      <dgm:t>
        <a:bodyPr/>
        <a:lstStyle/>
        <a:p>
          <a:r>
            <a:rPr lang="en-US" dirty="0" smtClean="0"/>
            <a:t>Include Common Core, Essential Standards, Objectives, Assessment Prototypes</a:t>
          </a:r>
          <a:endParaRPr lang="en-US" dirty="0"/>
        </a:p>
      </dgm:t>
    </dgm:pt>
    <dgm:pt modelId="{917C6362-9BAD-474E-A8B3-536B552252A7}" type="parTrans" cxnId="{2CD8FAFE-BBBF-4396-B697-A4F66F22C8DC}">
      <dgm:prSet/>
      <dgm:spPr/>
      <dgm:t>
        <a:bodyPr/>
        <a:lstStyle/>
        <a:p>
          <a:endParaRPr lang="en-US"/>
        </a:p>
      </dgm:t>
    </dgm:pt>
    <dgm:pt modelId="{DF38E011-B9F7-4B0C-94BF-346DDEF19BD9}" type="sibTrans" cxnId="{2CD8FAFE-BBBF-4396-B697-A4F66F22C8DC}">
      <dgm:prSet/>
      <dgm:spPr/>
      <dgm:t>
        <a:bodyPr/>
        <a:lstStyle/>
        <a:p>
          <a:endParaRPr lang="en-US"/>
        </a:p>
      </dgm:t>
    </dgm:pt>
    <dgm:pt modelId="{EA82A08B-D228-4C36-976D-FE663678CFC3}">
      <dgm:prSet phldrT="[Text]"/>
      <dgm:spPr/>
      <dgm:t>
        <a:bodyPr/>
        <a:lstStyle/>
        <a:p>
          <a:r>
            <a:rPr lang="en-US" dirty="0" smtClean="0"/>
            <a:t>Curriculum</a:t>
          </a:r>
          <a:endParaRPr lang="en-US" dirty="0"/>
        </a:p>
      </dgm:t>
    </dgm:pt>
    <dgm:pt modelId="{176E13E5-E164-4FE5-B904-63B784548ED1}" type="parTrans" cxnId="{73E7C2E9-BB60-42AD-B040-CCE1FC0D3BCB}">
      <dgm:prSet/>
      <dgm:spPr/>
      <dgm:t>
        <a:bodyPr/>
        <a:lstStyle/>
        <a:p>
          <a:endParaRPr lang="en-US"/>
        </a:p>
      </dgm:t>
    </dgm:pt>
    <dgm:pt modelId="{09BBF1E7-177C-45D7-BFA4-BE0E63D284E6}" type="sibTrans" cxnId="{73E7C2E9-BB60-42AD-B040-CCE1FC0D3BCB}">
      <dgm:prSet/>
      <dgm:spPr/>
      <dgm:t>
        <a:bodyPr/>
        <a:lstStyle/>
        <a:p>
          <a:endParaRPr lang="en-US"/>
        </a:p>
      </dgm:t>
    </dgm:pt>
    <dgm:pt modelId="{1A6AE2B2-36C4-4586-BDF8-E030309BB3B6}">
      <dgm:prSet phldrT="[Text]"/>
      <dgm:spPr/>
      <dgm:t>
        <a:bodyPr/>
        <a:lstStyle/>
        <a:p>
          <a:r>
            <a:rPr lang="en-US" dirty="0" smtClean="0"/>
            <a:t>Comes from the District/Teacher Leadership</a:t>
          </a:r>
          <a:endParaRPr lang="en-US" dirty="0"/>
        </a:p>
      </dgm:t>
    </dgm:pt>
    <dgm:pt modelId="{D48E6911-1C04-4528-B7EE-771620C8FE74}" type="parTrans" cxnId="{CA97A4FF-9821-4CE9-A8A5-A32E9D072AE0}">
      <dgm:prSet/>
      <dgm:spPr/>
      <dgm:t>
        <a:bodyPr/>
        <a:lstStyle/>
        <a:p>
          <a:endParaRPr lang="en-US"/>
        </a:p>
      </dgm:t>
    </dgm:pt>
    <dgm:pt modelId="{84F43832-E6D5-4BC1-AA39-B68552CF4EBD}" type="sibTrans" cxnId="{CA97A4FF-9821-4CE9-A8A5-A32E9D072AE0}">
      <dgm:prSet/>
      <dgm:spPr/>
      <dgm:t>
        <a:bodyPr/>
        <a:lstStyle/>
        <a:p>
          <a:endParaRPr lang="en-US"/>
        </a:p>
      </dgm:t>
    </dgm:pt>
    <dgm:pt modelId="{3A4C8873-B21E-4403-95A8-6B3A78877AE7}">
      <dgm:prSet phldrT="[Text]"/>
      <dgm:spPr/>
      <dgm:t>
        <a:bodyPr/>
        <a:lstStyle/>
        <a:p>
          <a:r>
            <a:rPr lang="en-US" dirty="0" smtClean="0"/>
            <a:t>Calendar/Timeline, Expectations, Benchmarks, Recommended Resources</a:t>
          </a:r>
          <a:endParaRPr lang="en-US" dirty="0"/>
        </a:p>
      </dgm:t>
    </dgm:pt>
    <dgm:pt modelId="{5AE172EC-53C8-45FD-98F4-9FC4592AD0F3}" type="parTrans" cxnId="{ADB80AD6-E5B7-42A2-96D7-7D17680893EB}">
      <dgm:prSet/>
      <dgm:spPr/>
      <dgm:t>
        <a:bodyPr/>
        <a:lstStyle/>
        <a:p>
          <a:endParaRPr lang="en-US"/>
        </a:p>
      </dgm:t>
    </dgm:pt>
    <dgm:pt modelId="{15AC7EA5-D287-4F3A-AF38-47A41B40F5F4}" type="sibTrans" cxnId="{ADB80AD6-E5B7-42A2-96D7-7D17680893EB}">
      <dgm:prSet/>
      <dgm:spPr/>
      <dgm:t>
        <a:bodyPr/>
        <a:lstStyle/>
        <a:p>
          <a:endParaRPr lang="en-US"/>
        </a:p>
      </dgm:t>
    </dgm:pt>
    <dgm:pt modelId="{F152E6B3-EE49-46ED-9449-08530B697D80}">
      <dgm:prSet phldrT="[Text]"/>
      <dgm:spPr/>
      <dgm:t>
        <a:bodyPr/>
        <a:lstStyle/>
        <a:p>
          <a:r>
            <a:rPr lang="en-US" dirty="0" smtClean="0"/>
            <a:t>Instruction</a:t>
          </a:r>
          <a:endParaRPr lang="en-US" dirty="0"/>
        </a:p>
      </dgm:t>
    </dgm:pt>
    <dgm:pt modelId="{D5A5FB81-B812-45AA-AE8D-317E424598AE}" type="parTrans" cxnId="{EC92FFA2-9315-4911-A817-1D1446C5CC62}">
      <dgm:prSet/>
      <dgm:spPr/>
      <dgm:t>
        <a:bodyPr/>
        <a:lstStyle/>
        <a:p>
          <a:endParaRPr lang="en-US"/>
        </a:p>
      </dgm:t>
    </dgm:pt>
    <dgm:pt modelId="{6BEFD741-1015-4A5C-A7F1-C086F52B37E4}" type="sibTrans" cxnId="{EC92FFA2-9315-4911-A817-1D1446C5CC62}">
      <dgm:prSet/>
      <dgm:spPr/>
      <dgm:t>
        <a:bodyPr/>
        <a:lstStyle/>
        <a:p>
          <a:endParaRPr lang="en-US"/>
        </a:p>
      </dgm:t>
    </dgm:pt>
    <dgm:pt modelId="{BC62AAE4-91FA-45B3-B22F-15A5D78E1B7B}">
      <dgm:prSet phldrT="[Text]"/>
      <dgm:spPr/>
      <dgm:t>
        <a:bodyPr/>
        <a:lstStyle/>
        <a:p>
          <a:r>
            <a:rPr lang="en-US" dirty="0" smtClean="0"/>
            <a:t>Comes from Teacher Design</a:t>
          </a:r>
          <a:endParaRPr lang="en-US" dirty="0"/>
        </a:p>
      </dgm:t>
    </dgm:pt>
    <dgm:pt modelId="{A1B9222C-1BD3-43E9-83DD-EF917080FF6D}" type="parTrans" cxnId="{21FABA7D-31F7-4A5F-9F0B-F90D33B44B58}">
      <dgm:prSet/>
      <dgm:spPr/>
      <dgm:t>
        <a:bodyPr/>
        <a:lstStyle/>
        <a:p>
          <a:endParaRPr lang="en-US"/>
        </a:p>
      </dgm:t>
    </dgm:pt>
    <dgm:pt modelId="{F6D505D0-220E-46ED-BF64-502513F5F865}" type="sibTrans" cxnId="{21FABA7D-31F7-4A5F-9F0B-F90D33B44B58}">
      <dgm:prSet/>
      <dgm:spPr/>
      <dgm:t>
        <a:bodyPr/>
        <a:lstStyle/>
        <a:p>
          <a:endParaRPr lang="en-US"/>
        </a:p>
      </dgm:t>
    </dgm:pt>
    <dgm:pt modelId="{85DDEF59-DF38-426C-A9FC-9720EECC4AF3}">
      <dgm:prSet phldrT="[Text]"/>
      <dgm:spPr/>
      <dgm:t>
        <a:bodyPr/>
        <a:lstStyle/>
        <a:p>
          <a:r>
            <a:rPr lang="en-US" dirty="0" smtClean="0"/>
            <a:t>Outcomes, Lesson Timeline, Experiences, Assessment for Learning</a:t>
          </a:r>
          <a:endParaRPr lang="en-US" dirty="0"/>
        </a:p>
      </dgm:t>
    </dgm:pt>
    <dgm:pt modelId="{81205A2A-CC7F-49FD-A3A0-10C8B216D6E7}" type="parTrans" cxnId="{7ADD730E-8158-4720-94F6-F8BEB26B4D1E}">
      <dgm:prSet/>
      <dgm:spPr/>
      <dgm:t>
        <a:bodyPr/>
        <a:lstStyle/>
        <a:p>
          <a:endParaRPr lang="en-US"/>
        </a:p>
      </dgm:t>
    </dgm:pt>
    <dgm:pt modelId="{5E2F7CA4-CEB7-4BAD-BEF0-3313ABCF4500}" type="sibTrans" cxnId="{7ADD730E-8158-4720-94F6-F8BEB26B4D1E}">
      <dgm:prSet/>
      <dgm:spPr/>
      <dgm:t>
        <a:bodyPr/>
        <a:lstStyle/>
        <a:p>
          <a:endParaRPr lang="en-US"/>
        </a:p>
      </dgm:t>
    </dgm:pt>
    <dgm:pt modelId="{508284D6-4D38-4E26-A685-804B732A190C}" type="pres">
      <dgm:prSet presAssocID="{50826AE5-8DC7-4873-A78D-0348B85AFE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81CAE5-829F-4808-BA4F-5CB6164E0DE5}" type="pres">
      <dgm:prSet presAssocID="{A64609D8-C7BE-4CAE-AB0B-8A62AB251AC4}" presName="linNode" presStyleCnt="0"/>
      <dgm:spPr/>
    </dgm:pt>
    <dgm:pt modelId="{AD742655-B484-49BC-A215-0773C35E930D}" type="pres">
      <dgm:prSet presAssocID="{A64609D8-C7BE-4CAE-AB0B-8A62AB251AC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398D9C-DE49-4016-B467-12A210648E17}" type="pres">
      <dgm:prSet presAssocID="{A64609D8-C7BE-4CAE-AB0B-8A62AB251AC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C9CF3-D9F1-46FF-89FD-0633E3DEC74B}" type="pres">
      <dgm:prSet presAssocID="{68741546-1D7E-4646-8A34-206969283D10}" presName="sp" presStyleCnt="0"/>
      <dgm:spPr/>
    </dgm:pt>
    <dgm:pt modelId="{113C317E-6BEB-4BE6-8B42-DA1EBD80CE95}" type="pres">
      <dgm:prSet presAssocID="{EA82A08B-D228-4C36-976D-FE663678CFC3}" presName="linNode" presStyleCnt="0"/>
      <dgm:spPr/>
    </dgm:pt>
    <dgm:pt modelId="{5D906DA0-581C-404F-89A9-5974944FFB3B}" type="pres">
      <dgm:prSet presAssocID="{EA82A08B-D228-4C36-976D-FE663678CFC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AA6F6-1614-40B7-B08D-F5AC8DB788F4}" type="pres">
      <dgm:prSet presAssocID="{EA82A08B-D228-4C36-976D-FE663678CFC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6286B7-16C4-4300-BEA6-4564FD8E5727}" type="pres">
      <dgm:prSet presAssocID="{09BBF1E7-177C-45D7-BFA4-BE0E63D284E6}" presName="sp" presStyleCnt="0"/>
      <dgm:spPr/>
    </dgm:pt>
    <dgm:pt modelId="{84723815-BAF8-463A-A5E9-4B7A113EE9FA}" type="pres">
      <dgm:prSet presAssocID="{F152E6B3-EE49-46ED-9449-08530B697D80}" presName="linNode" presStyleCnt="0"/>
      <dgm:spPr/>
    </dgm:pt>
    <dgm:pt modelId="{82D80EB4-6343-4F05-8BE3-0300770959A1}" type="pres">
      <dgm:prSet presAssocID="{F152E6B3-EE49-46ED-9449-08530B697D8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D3CD3B-97F8-4725-8D4C-AF22186784B7}" type="pres">
      <dgm:prSet presAssocID="{F152E6B3-EE49-46ED-9449-08530B697D80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89AA81-8D64-407D-80FA-4B0485846A20}" srcId="{50826AE5-8DC7-4873-A78D-0348B85AFE99}" destId="{A64609D8-C7BE-4CAE-AB0B-8A62AB251AC4}" srcOrd="0" destOrd="0" parTransId="{BE9F3995-3AC3-44BF-9D8A-1472265E344F}" sibTransId="{68741546-1D7E-4646-8A34-206969283D10}"/>
    <dgm:cxn modelId="{7ADD730E-8158-4720-94F6-F8BEB26B4D1E}" srcId="{F152E6B3-EE49-46ED-9449-08530B697D80}" destId="{85DDEF59-DF38-426C-A9FC-9720EECC4AF3}" srcOrd="1" destOrd="0" parTransId="{81205A2A-CC7F-49FD-A3A0-10C8B216D6E7}" sibTransId="{5E2F7CA4-CEB7-4BAD-BEF0-3313ABCF4500}"/>
    <dgm:cxn modelId="{21FABA7D-31F7-4A5F-9F0B-F90D33B44B58}" srcId="{F152E6B3-EE49-46ED-9449-08530B697D80}" destId="{BC62AAE4-91FA-45B3-B22F-15A5D78E1B7B}" srcOrd="0" destOrd="0" parTransId="{A1B9222C-1BD3-43E9-83DD-EF917080FF6D}" sibTransId="{F6D505D0-220E-46ED-BF64-502513F5F865}"/>
    <dgm:cxn modelId="{2CD8FAFE-BBBF-4396-B697-A4F66F22C8DC}" srcId="{A64609D8-C7BE-4CAE-AB0B-8A62AB251AC4}" destId="{7762394D-1DCB-4DA0-A627-220FBB0D89CD}" srcOrd="1" destOrd="0" parTransId="{917C6362-9BAD-474E-A8B3-536B552252A7}" sibTransId="{DF38E011-B9F7-4B0C-94BF-346DDEF19BD9}"/>
    <dgm:cxn modelId="{1691E2EF-3DF7-4858-9473-6C5CD65C07C9}" type="presOf" srcId="{EA82A08B-D228-4C36-976D-FE663678CFC3}" destId="{5D906DA0-581C-404F-89A9-5974944FFB3B}" srcOrd="0" destOrd="0" presId="urn:microsoft.com/office/officeart/2005/8/layout/vList5"/>
    <dgm:cxn modelId="{C4D9A508-001A-4976-8002-B4E5C10C6F80}" type="presOf" srcId="{76C6287D-EC9A-46A3-844E-8A4A7E52BC40}" destId="{B0398D9C-DE49-4016-B467-12A210648E17}" srcOrd="0" destOrd="0" presId="urn:microsoft.com/office/officeart/2005/8/layout/vList5"/>
    <dgm:cxn modelId="{73E7C2E9-BB60-42AD-B040-CCE1FC0D3BCB}" srcId="{50826AE5-8DC7-4873-A78D-0348B85AFE99}" destId="{EA82A08B-D228-4C36-976D-FE663678CFC3}" srcOrd="1" destOrd="0" parTransId="{176E13E5-E164-4FE5-B904-63B784548ED1}" sibTransId="{09BBF1E7-177C-45D7-BFA4-BE0E63D284E6}"/>
    <dgm:cxn modelId="{EC92FFA2-9315-4911-A817-1D1446C5CC62}" srcId="{50826AE5-8DC7-4873-A78D-0348B85AFE99}" destId="{F152E6B3-EE49-46ED-9449-08530B697D80}" srcOrd="2" destOrd="0" parTransId="{D5A5FB81-B812-45AA-AE8D-317E424598AE}" sibTransId="{6BEFD741-1015-4A5C-A7F1-C086F52B37E4}"/>
    <dgm:cxn modelId="{CA97A4FF-9821-4CE9-A8A5-A32E9D072AE0}" srcId="{EA82A08B-D228-4C36-976D-FE663678CFC3}" destId="{1A6AE2B2-36C4-4586-BDF8-E030309BB3B6}" srcOrd="0" destOrd="0" parTransId="{D48E6911-1C04-4528-B7EE-771620C8FE74}" sibTransId="{84F43832-E6D5-4BC1-AA39-B68552CF4EBD}"/>
    <dgm:cxn modelId="{D44F6A82-A62D-4BE7-B2CE-ABB6AA7998EE}" type="presOf" srcId="{F152E6B3-EE49-46ED-9449-08530B697D80}" destId="{82D80EB4-6343-4F05-8BE3-0300770959A1}" srcOrd="0" destOrd="0" presId="urn:microsoft.com/office/officeart/2005/8/layout/vList5"/>
    <dgm:cxn modelId="{45176314-D906-40CF-9A77-E38479068B33}" type="presOf" srcId="{50826AE5-8DC7-4873-A78D-0348B85AFE99}" destId="{508284D6-4D38-4E26-A685-804B732A190C}" srcOrd="0" destOrd="0" presId="urn:microsoft.com/office/officeart/2005/8/layout/vList5"/>
    <dgm:cxn modelId="{F128DF9A-2672-4D16-A8D1-6115127E8AE6}" type="presOf" srcId="{3A4C8873-B21E-4403-95A8-6B3A78877AE7}" destId="{70EAA6F6-1614-40B7-B08D-F5AC8DB788F4}" srcOrd="0" destOrd="1" presId="urn:microsoft.com/office/officeart/2005/8/layout/vList5"/>
    <dgm:cxn modelId="{EDECAE85-3D24-4330-B334-9287CF7B532B}" srcId="{A64609D8-C7BE-4CAE-AB0B-8A62AB251AC4}" destId="{76C6287D-EC9A-46A3-844E-8A4A7E52BC40}" srcOrd="0" destOrd="0" parTransId="{52676623-C47C-4B4E-BF15-A046132EA4BE}" sibTransId="{BD7FDEAB-9221-4C60-AB47-A04D1C14D3B4}"/>
    <dgm:cxn modelId="{B7384340-A367-469C-91DD-DA296FEA65D6}" type="presOf" srcId="{BC62AAE4-91FA-45B3-B22F-15A5D78E1B7B}" destId="{F7D3CD3B-97F8-4725-8D4C-AF22186784B7}" srcOrd="0" destOrd="0" presId="urn:microsoft.com/office/officeart/2005/8/layout/vList5"/>
    <dgm:cxn modelId="{B7141237-D24E-41C8-99D9-21381D53CD8E}" type="presOf" srcId="{A64609D8-C7BE-4CAE-AB0B-8A62AB251AC4}" destId="{AD742655-B484-49BC-A215-0773C35E930D}" srcOrd="0" destOrd="0" presId="urn:microsoft.com/office/officeart/2005/8/layout/vList5"/>
    <dgm:cxn modelId="{4AC21C2C-7190-482F-95DD-2755AB249582}" type="presOf" srcId="{1A6AE2B2-36C4-4586-BDF8-E030309BB3B6}" destId="{70EAA6F6-1614-40B7-B08D-F5AC8DB788F4}" srcOrd="0" destOrd="0" presId="urn:microsoft.com/office/officeart/2005/8/layout/vList5"/>
    <dgm:cxn modelId="{ADB80AD6-E5B7-42A2-96D7-7D17680893EB}" srcId="{EA82A08B-D228-4C36-976D-FE663678CFC3}" destId="{3A4C8873-B21E-4403-95A8-6B3A78877AE7}" srcOrd="1" destOrd="0" parTransId="{5AE172EC-53C8-45FD-98F4-9FC4592AD0F3}" sibTransId="{15AC7EA5-D287-4F3A-AF38-47A41B40F5F4}"/>
    <dgm:cxn modelId="{77814A9D-C065-490F-B31C-3A5E1A1507A6}" type="presOf" srcId="{7762394D-1DCB-4DA0-A627-220FBB0D89CD}" destId="{B0398D9C-DE49-4016-B467-12A210648E17}" srcOrd="0" destOrd="1" presId="urn:microsoft.com/office/officeart/2005/8/layout/vList5"/>
    <dgm:cxn modelId="{E471ADFD-1E43-43A2-9AE4-FE72DD1E85F4}" type="presOf" srcId="{85DDEF59-DF38-426C-A9FC-9720EECC4AF3}" destId="{F7D3CD3B-97F8-4725-8D4C-AF22186784B7}" srcOrd="0" destOrd="1" presId="urn:microsoft.com/office/officeart/2005/8/layout/vList5"/>
    <dgm:cxn modelId="{2AEAFD48-A7D7-4A4A-A688-F4E9304F62B4}" type="presParOf" srcId="{508284D6-4D38-4E26-A685-804B732A190C}" destId="{5581CAE5-829F-4808-BA4F-5CB6164E0DE5}" srcOrd="0" destOrd="0" presId="urn:microsoft.com/office/officeart/2005/8/layout/vList5"/>
    <dgm:cxn modelId="{6B89FA82-3B0E-415F-834A-5CD6D2ACCC4C}" type="presParOf" srcId="{5581CAE5-829F-4808-BA4F-5CB6164E0DE5}" destId="{AD742655-B484-49BC-A215-0773C35E930D}" srcOrd="0" destOrd="0" presId="urn:microsoft.com/office/officeart/2005/8/layout/vList5"/>
    <dgm:cxn modelId="{881E99A0-6495-4E9A-A34B-B6674B233C38}" type="presParOf" srcId="{5581CAE5-829F-4808-BA4F-5CB6164E0DE5}" destId="{B0398D9C-DE49-4016-B467-12A210648E17}" srcOrd="1" destOrd="0" presId="urn:microsoft.com/office/officeart/2005/8/layout/vList5"/>
    <dgm:cxn modelId="{5AD37F78-7699-47F1-A7A3-A727003526AE}" type="presParOf" srcId="{508284D6-4D38-4E26-A685-804B732A190C}" destId="{EB7C9CF3-D9F1-46FF-89FD-0633E3DEC74B}" srcOrd="1" destOrd="0" presId="urn:microsoft.com/office/officeart/2005/8/layout/vList5"/>
    <dgm:cxn modelId="{166A9FCF-37E0-4308-8870-EAB1024B8764}" type="presParOf" srcId="{508284D6-4D38-4E26-A685-804B732A190C}" destId="{113C317E-6BEB-4BE6-8B42-DA1EBD80CE95}" srcOrd="2" destOrd="0" presId="urn:microsoft.com/office/officeart/2005/8/layout/vList5"/>
    <dgm:cxn modelId="{72E99149-B101-4CD3-9BCF-2F699A8F1A5B}" type="presParOf" srcId="{113C317E-6BEB-4BE6-8B42-DA1EBD80CE95}" destId="{5D906DA0-581C-404F-89A9-5974944FFB3B}" srcOrd="0" destOrd="0" presId="urn:microsoft.com/office/officeart/2005/8/layout/vList5"/>
    <dgm:cxn modelId="{8CAA53B1-8A8A-4561-AA6D-73088DE3BE5D}" type="presParOf" srcId="{113C317E-6BEB-4BE6-8B42-DA1EBD80CE95}" destId="{70EAA6F6-1614-40B7-B08D-F5AC8DB788F4}" srcOrd="1" destOrd="0" presId="urn:microsoft.com/office/officeart/2005/8/layout/vList5"/>
    <dgm:cxn modelId="{4EC19903-5673-4C13-9D2E-166ED505DC6C}" type="presParOf" srcId="{508284D6-4D38-4E26-A685-804B732A190C}" destId="{1E6286B7-16C4-4300-BEA6-4564FD8E5727}" srcOrd="3" destOrd="0" presId="urn:microsoft.com/office/officeart/2005/8/layout/vList5"/>
    <dgm:cxn modelId="{BD4EA574-D4C6-4890-94F6-01764FF40EA6}" type="presParOf" srcId="{508284D6-4D38-4E26-A685-804B732A190C}" destId="{84723815-BAF8-463A-A5E9-4B7A113EE9FA}" srcOrd="4" destOrd="0" presId="urn:microsoft.com/office/officeart/2005/8/layout/vList5"/>
    <dgm:cxn modelId="{4B4F62DB-4D79-4771-93D0-B0BB904DD62F}" type="presParOf" srcId="{84723815-BAF8-463A-A5E9-4B7A113EE9FA}" destId="{82D80EB4-6343-4F05-8BE3-0300770959A1}" srcOrd="0" destOrd="0" presId="urn:microsoft.com/office/officeart/2005/8/layout/vList5"/>
    <dgm:cxn modelId="{85D7D77E-3F81-4000-BCF6-50B9205778F7}" type="presParOf" srcId="{84723815-BAF8-463A-A5E9-4B7A113EE9FA}" destId="{F7D3CD3B-97F8-4725-8D4C-AF22186784B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E88C-A916-4CBA-84B1-BD74A00EC8B7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27E20-F93C-4AAF-909A-5484241D7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Unpacking</a:t>
            </a:r>
            <a:r>
              <a:rPr lang="en-US" baseline="0" dirty="0" smtClean="0"/>
              <a:t> can be messy or neat and organized, but either way, you have to get everything out in order to know what all you have.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each grade level there are several</a:t>
            </a:r>
            <a:r>
              <a:rPr lang="en-US" baseline="0" dirty="0" smtClean="0"/>
              <a:t> critical areas which are outlined in the Common Core and in the Unpacking Documents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This is meant to spur reading and discussion.</a:t>
            </a:r>
            <a:r>
              <a:rPr lang="en-US" baseline="0" dirty="0" smtClean="0"/>
              <a:t>  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Suggest a certain amount of time to skim (not really read) an unpacking document in their area.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Need to take a copy of each grade level and HS course-recollect and put in folders.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1FF443-286A-4B56-B134-A425905982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</a:t>
            </a:r>
            <a:r>
              <a:rPr lang="en-US" baseline="0" dirty="0" smtClean="0"/>
              <a:t> need to study and work together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Make</a:t>
            </a:r>
            <a:r>
              <a:rPr lang="en-US" baseline="0" dirty="0" smtClean="0"/>
              <a:t> connections to the CIA planning process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Whatever</a:t>
            </a:r>
            <a:r>
              <a:rPr lang="en-US" baseline="0" dirty="0" smtClean="0"/>
              <a:t> the groups between session activity was, take a few minutes to discuss their work.</a:t>
            </a:r>
          </a:p>
          <a:p>
            <a:r>
              <a:rPr lang="en-US" dirty="0" smtClean="0"/>
              <a:t>Short discussion that</a:t>
            </a:r>
            <a:r>
              <a:rPr lang="en-US" baseline="0" dirty="0" smtClean="0"/>
              <a:t> all teachers are responsible for teaching the IT standards and implementing the ESL (WIDA) standards.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 2 ideas that you will use to implement the Information and Technology Essential Standards in your teaching.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</a:t>
            </a:r>
            <a:r>
              <a:rPr lang="en-US" baseline="0" dirty="0" smtClean="0"/>
              <a:t> in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all in the name of the Common Core for ELA. It is not</a:t>
            </a:r>
            <a:r>
              <a:rPr lang="en-US" baseline="0" dirty="0" smtClean="0"/>
              <a:t> just about traditional ELA, it is in the content areas as well.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and Social</a:t>
            </a:r>
            <a:r>
              <a:rPr lang="en-US" baseline="0" dirty="0" smtClean="0"/>
              <a:t> Studies Unpacking Groups may need to spend more time here looking at the Common Core for ELA (especially from page 59 on).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Copy the first 8 pages of the</a:t>
            </a:r>
            <a:r>
              <a:rPr lang="en-US" baseline="0" dirty="0" smtClean="0"/>
              <a:t> math Common Core for each pair or even each participant</a:t>
            </a:r>
          </a:p>
          <a:p>
            <a:r>
              <a:rPr lang="en-US" baseline="0" dirty="0" smtClean="0"/>
              <a:t>Look at the intro which focuses on the background of the common core, how to read the math standards, and the Standards for Math Practice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on</a:t>
            </a:r>
            <a:r>
              <a:rPr lang="en-US" baseline="0" dirty="0" smtClean="0"/>
              <a:t> </a:t>
            </a:r>
            <a:r>
              <a:rPr lang="en-US" dirty="0" smtClean="0"/>
              <a:t>strips of paper</a:t>
            </a:r>
            <a:r>
              <a:rPr lang="en-US" baseline="0" dirty="0" smtClean="0"/>
              <a:t> and give a strip to each group or teacher and ask them to develop a definition of what they think it means.  </a:t>
            </a:r>
          </a:p>
          <a:p>
            <a:r>
              <a:rPr lang="en-US" baseline="0" dirty="0" smtClean="0"/>
              <a:t>Then read the descriptions.</a:t>
            </a:r>
            <a:br>
              <a:rPr lang="en-US" baseline="0" dirty="0" smtClean="0"/>
            </a:br>
            <a:r>
              <a:rPr lang="en-US" baseline="0" dirty="0" smtClean="0"/>
              <a:t>Then discuss…</a:t>
            </a:r>
            <a:endParaRPr lang="en-US" dirty="0" smtClean="0"/>
          </a:p>
          <a:p>
            <a:r>
              <a:rPr lang="en-US" dirty="0" smtClean="0"/>
              <a:t>Who are these written for?</a:t>
            </a:r>
          </a:p>
          <a:p>
            <a:r>
              <a:rPr lang="en-US" dirty="0" smtClean="0"/>
              <a:t>What is their purpose?</a:t>
            </a:r>
          </a:p>
          <a:p>
            <a:r>
              <a:rPr lang="en-US" dirty="0" smtClean="0"/>
              <a:t>Summarize-these</a:t>
            </a:r>
            <a:r>
              <a:rPr lang="en-US" baseline="0" dirty="0" smtClean="0"/>
              <a:t> are practices that are an umbrella over all the content that we teach and help define how students will be assessed.  These should be a part of our daily practices.</a:t>
            </a:r>
          </a:p>
          <a:p>
            <a:r>
              <a:rPr lang="en-US" baseline="0" dirty="0" smtClean="0"/>
              <a:t>These are things that kids do- have kids draw what each of these look like or take pictures of them as they are exemplifying a practice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careful to not</a:t>
            </a:r>
            <a:r>
              <a:rPr lang="en-US" baseline="0" dirty="0" smtClean="0"/>
              <a:t> get overwhelmed by jumping in too deeply too fast</a:t>
            </a:r>
          </a:p>
          <a:p>
            <a:r>
              <a:rPr lang="en-US" baseline="0" dirty="0" smtClean="0"/>
              <a:t>Use Google Doc or make a handout to look at just clusters at each </a:t>
            </a:r>
            <a:r>
              <a:rPr lang="en-US" baseline="0" smtClean="0"/>
              <a:t>grade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27E20-F93C-4AAF-909A-5484241D780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Glenna Shaw\AppData\Local\Microsoft\Windows\Temporary Internet Files\Content.IE5\5DD720SB\MCj03886520000[1].w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4600"/>
            <a:ext cx="9144000" cy="4343401"/>
          </a:xfrm>
          <a:prstGeom prst="rect">
            <a:avLst/>
          </a:prstGeom>
          <a:noFill/>
        </p:spPr>
      </p:pic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1533012"/>
            <a:ext cx="6400800" cy="61057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49036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 hasCustomPrompt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dirty="0" smtClean="0"/>
              <a:t>Click to add question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 hasCustomPrompt="1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dirty="0" smtClean="0"/>
              <a:t>Click to add answer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2D3CFA1-912C-4409-83CA-BDB3909F5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72576E4-8D8B-4D6C-9E07-AC41B692641C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11/8/2011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cut thruBlk="1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ncpublicschools.org/acre/standards/support-tool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nslowmathresources.weebly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ncpublicschools.org/acre/standards/common-core-tool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nslowmathresources.weebly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://www.onslowmathresources.weebly.com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nslowmathresources.weebly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lowmathresources.weebly.com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lowmathresources.weebly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nslowmathresources.weebly.com/" TargetMode="Externa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nslowmathresources.weebly.com/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onslowmathresources.weebly.com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lowmathresources.weebly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hyperlink" Target="Math%20Strands%20by%20Grade%20Level%20Table.xlsx" TargetMode="External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../Common%20Core-Essential%20Standards%20Docs/Math%20Common%20Core%20Standards%20Documents/Math%20Unpacking%20Documents/All%20Math%20Unpacking%20Documents%20(October%204).pdf" TargetMode="External"/><Relationship Id="rId11" Type="http://schemas.openxmlformats.org/officeDocument/2006/relationships/hyperlink" Target="http://www.onslowmathresources.weebly.com/" TargetMode="External"/><Relationship Id="rId5" Type="http://schemas.openxmlformats.org/officeDocument/2006/relationships/hyperlink" Target="../Common%20Core-Essential%20Standards%20Docs/Math%20Common%20Core%20Standards%20Documents/Math%20Common%20Core/Common%20Core%20Math%20Standards%20K-12.pdf" TargetMode="External"/><Relationship Id="rId10" Type="http://schemas.openxmlformats.org/officeDocument/2006/relationships/image" Target="../media/image22.jpeg"/><Relationship Id="rId4" Type="http://schemas.openxmlformats.org/officeDocument/2006/relationships/hyperlink" Target="http://moourl.com/onslowmath" TargetMode="External"/><Relationship Id="rId9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lowmathresources.weebly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2.vml"/><Relationship Id="rId4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nslowmathresources.weebly.com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lowmathresources.weebly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slowmathresources.weebly.com/" TargetMode="External"/><Relationship Id="rId2" Type="http://schemas.openxmlformats.org/officeDocument/2006/relationships/hyperlink" Target="http://moourl.com/onslowmath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ccc?key=0AgKnHTKNAOOjdC14VEZucG4xSDloYUFVWmxtLVlDN2c&amp;hl=en_US#gid=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nslowmathresources.weebly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nslowmathresources.weebly.com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lowmathresources.weebly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publicschools.org/acre/standards/new-standards/" TargetMode="External"/><Relationship Id="rId7" Type="http://schemas.openxmlformats.org/officeDocument/2006/relationships/hyperlink" Target="http://www.onslowmathresources.weebly.com/" TargetMode="External"/><Relationship Id="rId2" Type="http://schemas.openxmlformats.org/officeDocument/2006/relationships/hyperlink" Target="http://www.onslowcounty.rubiconatla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dpi.wikispaces.net/" TargetMode="External"/><Relationship Id="rId5" Type="http://schemas.openxmlformats.org/officeDocument/2006/relationships/hyperlink" Target="http://www.ncpublicschools.org/acre/standards/extended/" TargetMode="External"/><Relationship Id="rId4" Type="http://schemas.openxmlformats.org/officeDocument/2006/relationships/hyperlink" Target="http://www.ncpublicschools.org/acre/standards/common-cor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71488" y="1089179"/>
            <a:ext cx="8229600" cy="129933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Session 2: </a:t>
            </a:r>
          </a:p>
          <a:p>
            <a:r>
              <a:rPr lang="en-US" sz="1400" dirty="0" err="1" smtClean="0"/>
              <a:t>Richlands</a:t>
            </a:r>
            <a:r>
              <a:rPr lang="en-US" sz="1400" dirty="0" smtClean="0"/>
              <a:t> Area: Thursday, October 6, 2011 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Jacksonville Area: Thursday, October 20, 2011</a:t>
            </a:r>
            <a:r>
              <a:rPr lang="en-US" sz="1400" dirty="0" smtClean="0"/>
              <a:t>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Southwest Area: Thursday, November 3, 2011 </a:t>
            </a:r>
          </a:p>
          <a:p>
            <a:r>
              <a:rPr lang="en-US" sz="1400" dirty="0" smtClean="0"/>
              <a:t>Swansboro/Hunters Creek Area: Thursday, November 10, 2011</a:t>
            </a:r>
            <a:r>
              <a:rPr lang="en-US" dirty="0" smtClean="0"/>
              <a:t> Michael Elder      			Dwayne Snowden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-27296"/>
            <a:ext cx="7772400" cy="12687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Unpacking the New Standards:</a:t>
            </a:r>
            <a:br>
              <a:rPr lang="en-US" dirty="0" smtClean="0"/>
            </a:br>
            <a:r>
              <a:rPr lang="en-US" dirty="0" smtClean="0"/>
              <a:t>K-12 Math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 advClick="0"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Standards Support Tools</a:t>
            </a:r>
            <a:endParaRPr lang="en-US" dirty="0"/>
          </a:p>
        </p:txBody>
      </p:sp>
      <p:pic>
        <p:nvPicPr>
          <p:cNvPr id="34817" name="Picture 1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752" y="1527175"/>
            <a:ext cx="8534399" cy="474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4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 Support Tools</a:t>
            </a:r>
            <a:endParaRPr lang="en-US" dirty="0"/>
          </a:p>
        </p:txBody>
      </p:sp>
      <p:pic>
        <p:nvPicPr>
          <p:cNvPr id="33793" name="Picture 1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752" y="1527175"/>
            <a:ext cx="8534399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4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Standards, Curriculum, &amp; Instruction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7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1752" y="4286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Understanding the Standards: </a:t>
            </a:r>
            <a:br>
              <a:rPr lang="en-US" dirty="0" smtClean="0"/>
            </a:br>
            <a:r>
              <a:rPr lang="en-US" dirty="0" smtClean="0"/>
              <a:t>Breaking the Code(s)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ELA Standards</a:t>
            </a:r>
          </a:p>
          <a:p>
            <a:r>
              <a:rPr lang="en-US" dirty="0" smtClean="0"/>
              <a:t>Math Standards</a:t>
            </a:r>
          </a:p>
          <a:p>
            <a:r>
              <a:rPr lang="en-US" dirty="0" smtClean="0"/>
              <a:t>Science Standards</a:t>
            </a:r>
          </a:p>
          <a:p>
            <a:r>
              <a:rPr lang="en-US" dirty="0" smtClean="0"/>
              <a:t>SS Standards</a:t>
            </a:r>
          </a:p>
          <a:p>
            <a:r>
              <a:rPr lang="en-US" dirty="0" smtClean="0"/>
              <a:t>Healthful Living Standards</a:t>
            </a:r>
          </a:p>
          <a:p>
            <a:r>
              <a:rPr lang="en-US" dirty="0" smtClean="0"/>
              <a:t>Arts Standards</a:t>
            </a:r>
          </a:p>
          <a:p>
            <a:r>
              <a:rPr lang="en-US" dirty="0" smtClean="0"/>
              <a:t>World Languages Standards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 common naming format for all areas.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1752" y="45720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Reading the Standards</a:t>
            </a:r>
            <a:br>
              <a:rPr lang="en-US" dirty="0" smtClean="0"/>
            </a:br>
            <a:r>
              <a:rPr lang="en-US" dirty="0" smtClean="0"/>
              <a:t>Common Format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842248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Grade Level/Course . Strand . Standard . Clarifying Objective</a:t>
            </a:r>
          </a:p>
          <a:p>
            <a:pPr lvl="1"/>
            <a:r>
              <a:rPr lang="en-US" sz="2000" dirty="0" smtClean="0"/>
              <a:t>Understanding the Strand in the naming</a:t>
            </a:r>
          </a:p>
          <a:p>
            <a:r>
              <a:rPr lang="en-US" sz="2400" dirty="0" smtClean="0"/>
              <a:t>Example: </a:t>
            </a:r>
          </a:p>
          <a:p>
            <a:pPr lvl="1"/>
            <a:r>
              <a:rPr lang="en-US" sz="2000" dirty="0" smtClean="0"/>
              <a:t>Social Studies  3.H.1.1 </a:t>
            </a:r>
          </a:p>
          <a:p>
            <a:pPr lvl="2"/>
            <a:r>
              <a:rPr lang="en-US" sz="1800" dirty="0" smtClean="0"/>
              <a:t>Third Grade . History . Standard 1 . Clarifying Objective 1</a:t>
            </a:r>
          </a:p>
          <a:p>
            <a:pPr lvl="3"/>
            <a:r>
              <a:rPr lang="en-US" sz="1800" dirty="0" smtClean="0"/>
              <a:t>Explain key historical events that occurred in the local community and regions over time.</a:t>
            </a:r>
          </a:p>
          <a:p>
            <a:pPr lvl="1"/>
            <a:r>
              <a:rPr lang="en-US" sz="2000" dirty="0" smtClean="0"/>
              <a:t>Science Bio.1.2.3</a:t>
            </a:r>
          </a:p>
          <a:p>
            <a:pPr lvl="2"/>
            <a:r>
              <a:rPr lang="en-US" sz="1800" dirty="0" smtClean="0"/>
              <a:t>Biology .  Structures and Functions (1) . Standard 2 . Clarifying Objective 3</a:t>
            </a:r>
          </a:p>
          <a:p>
            <a:pPr lvl="3"/>
            <a:r>
              <a:rPr lang="en-US" dirty="0" smtClean="0"/>
              <a:t>Explain how specific cell adaptations help cells survive in </a:t>
            </a:r>
            <a:r>
              <a:rPr lang="fr-FR" dirty="0" err="1" smtClean="0"/>
              <a:t>particular</a:t>
            </a:r>
            <a:r>
              <a:rPr lang="fr-FR" dirty="0" smtClean="0"/>
              <a:t> </a:t>
            </a:r>
            <a:r>
              <a:rPr lang="fr-FR" dirty="0" err="1" smtClean="0"/>
              <a:t>environments</a:t>
            </a:r>
            <a:r>
              <a:rPr lang="fr-FR" dirty="0" smtClean="0"/>
              <a:t> (focus on </a:t>
            </a:r>
            <a:r>
              <a:rPr lang="fr-FR" dirty="0" err="1" smtClean="0"/>
              <a:t>unicellular</a:t>
            </a:r>
            <a:r>
              <a:rPr lang="fr-FR" dirty="0" smtClean="0"/>
              <a:t> </a:t>
            </a:r>
            <a:r>
              <a:rPr lang="fr-FR" dirty="0" err="1" smtClean="0"/>
              <a:t>organisms</a:t>
            </a:r>
            <a:r>
              <a:rPr lang="fr-FR" dirty="0" smtClean="0"/>
              <a:t>).</a:t>
            </a:r>
            <a:endParaRPr lang="en-US" dirty="0" smtClean="0"/>
          </a:p>
          <a:p>
            <a:pPr lvl="1"/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1752" y="45720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Reading the Standards</a:t>
            </a:r>
            <a:br>
              <a:rPr lang="en-US" dirty="0" smtClean="0"/>
            </a:br>
            <a:r>
              <a:rPr lang="en-US" dirty="0" smtClean="0"/>
              <a:t>Common Format (continued)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5728" y="1527048"/>
            <a:ext cx="91440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Grade Level/Course . Strand . Standard . Clarifying Objective</a:t>
            </a:r>
          </a:p>
          <a:p>
            <a:pPr lvl="1"/>
            <a:r>
              <a:rPr lang="en-US" sz="2000" dirty="0" smtClean="0"/>
              <a:t>Understanding the Strand in the naming</a:t>
            </a:r>
          </a:p>
          <a:p>
            <a:r>
              <a:rPr lang="en-US" sz="2400" dirty="0" smtClean="0"/>
              <a:t>Example: </a:t>
            </a:r>
          </a:p>
          <a:p>
            <a:pPr lvl="1"/>
            <a:r>
              <a:rPr lang="en-US" sz="2000" dirty="0" smtClean="0"/>
              <a:t>Math: 7.G.3</a:t>
            </a:r>
          </a:p>
          <a:p>
            <a:pPr lvl="2"/>
            <a:r>
              <a:rPr lang="en-US" sz="1800" dirty="0" smtClean="0"/>
              <a:t>Seventh Grade. Geometry . Standard 3 (no clarifying objective)</a:t>
            </a:r>
          </a:p>
          <a:p>
            <a:pPr lvl="3"/>
            <a:r>
              <a:rPr lang="en-US" dirty="0" smtClean="0"/>
              <a:t>Describe the two-dimensional figures that result from slicing three dimensional figures, as in plane sections of right rectangular prisms and right rectangular pyramids.</a:t>
            </a:r>
          </a:p>
          <a:p>
            <a:pPr lvl="2"/>
            <a:r>
              <a:rPr lang="en-US" dirty="0" smtClean="0"/>
              <a:t>ELA: (a little bit different)</a:t>
            </a:r>
          </a:p>
          <a:p>
            <a:pPr lvl="3"/>
            <a:r>
              <a:rPr lang="en-US" dirty="0" smtClean="0"/>
              <a:t>Strand . Grade . Standard</a:t>
            </a:r>
          </a:p>
          <a:p>
            <a:pPr lvl="3"/>
            <a:r>
              <a:rPr lang="en-US" dirty="0" smtClean="0"/>
              <a:t>SL.2.1.c  </a:t>
            </a:r>
            <a:br>
              <a:rPr lang="en-US" dirty="0" smtClean="0"/>
            </a:br>
            <a:r>
              <a:rPr lang="en-US" sz="2100" dirty="0" smtClean="0"/>
              <a:t>Speaking &amp; Listening . Second Grade. Standard 1c</a:t>
            </a:r>
            <a:br>
              <a:rPr lang="en-US" sz="2100" dirty="0" smtClean="0"/>
            </a:br>
            <a:r>
              <a:rPr lang="en-US" dirty="0" smtClean="0"/>
              <a:t>(Participate in collaborative conversations with diverse partners…c. Ask for clarification and further explanation as needed…)</a:t>
            </a:r>
          </a:p>
          <a:p>
            <a:pPr lvl="4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Comprehensive ELA</a:t>
            </a:r>
            <a:endParaRPr lang="en-US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5334" t="19722" r="3164" b="4965"/>
          <a:stretch>
            <a:fillRect/>
          </a:stretch>
        </p:blipFill>
        <p:spPr bwMode="auto">
          <a:xfrm>
            <a:off x="301752" y="1566942"/>
            <a:ext cx="8534399" cy="472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4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 and Informational Text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6219" t="19927" r="3125" b="50728"/>
          <a:stretch>
            <a:fillRect/>
          </a:stretch>
        </p:blipFill>
        <p:spPr bwMode="auto">
          <a:xfrm>
            <a:off x="301625" y="1514475"/>
            <a:ext cx="85042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Core for ELA Contains Standards for Literacy in History/Social Studies, Science, and Technical Subjects</a:t>
            </a:r>
          </a:p>
          <a:p>
            <a:pPr lvl="1"/>
            <a:r>
              <a:rPr lang="en-US" dirty="0" smtClean="0"/>
              <a:t>College and Career Readiness Anchor Standards for Reading</a:t>
            </a:r>
          </a:p>
          <a:p>
            <a:pPr lvl="1"/>
            <a:r>
              <a:rPr lang="en-US" dirty="0" smtClean="0"/>
              <a:t>Reading Standards for Literacy in History/Social Studies 6–12</a:t>
            </a:r>
          </a:p>
          <a:p>
            <a:pPr lvl="1"/>
            <a:r>
              <a:rPr lang="en-US" dirty="0" smtClean="0"/>
              <a:t>Reading Standards for Literacy in Science and Technical Subjects 6–12</a:t>
            </a:r>
          </a:p>
          <a:p>
            <a:pPr lvl="1"/>
            <a:r>
              <a:rPr lang="en-US" dirty="0" smtClean="0"/>
              <a:t>College and Career Readiness Anchor Standards for Writing</a:t>
            </a:r>
          </a:p>
          <a:p>
            <a:pPr lvl="1"/>
            <a:r>
              <a:rPr lang="en-US" dirty="0" smtClean="0"/>
              <a:t>Writing Standards for Literacy in History/Social Studies, Science, and Technical Subjects 6–12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250" y="39907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Carry On Items:</a:t>
            </a:r>
            <a:br>
              <a:rPr lang="en-US" dirty="0" smtClean="0"/>
            </a:br>
            <a:r>
              <a:rPr lang="en-US" dirty="0" smtClean="0"/>
              <a:t>Keeping the most necessary items in hand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stands out to you about the introduction to the Math Common Core Standards?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It can be tempting to skip the introductions, but there is good information in the introductions to the Common Core and Unpacking Documents.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8130" name="Picture 2" descr="http://www.bagabam.com/product_images/valoroso-wheeled-tri-fold-roll-garment-bag-horizontal-iid684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501" y="4136244"/>
            <a:ext cx="2381250" cy="2381250"/>
          </a:xfrm>
          <a:prstGeom prst="rect">
            <a:avLst/>
          </a:prstGeom>
          <a:noFill/>
        </p:spPr>
      </p:pic>
      <p:pic>
        <p:nvPicPr>
          <p:cNvPr id="48132" name="Picture 4" descr="http://2.bp.blogspot.com/_zSOfliFm4I0/S-LmyZgIbII/AAAAAAAAAS0/SmjIk9TV0Ug/s1600/obag-rolling-ba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4854" y="4316565"/>
            <a:ext cx="2946796" cy="21544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5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2" descr="C:\Users\Glenna Shaw\AppData\Local\Microsoft\Windows\Temporary Internet Files\Content.IE5\YKF63SOR\MCj04403360000[1]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857" y="1200946"/>
            <a:ext cx="872222" cy="498413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76" name="Picture 3" descr="C:\Users\Glenna Shaw\AppData\Local\Microsoft\Windows\Temporary Internet Files\Content.IE5\XANF1G3J\MCj04403370000[1]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2155246"/>
            <a:ext cx="904762" cy="396987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076" name="Picture 4" descr="http://community.secondlife.com/t5/image/serverpage/image-id/32179iF6EF45C2A20DC84E/image-size/original?v=mpbl-1&amp;px=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7713" y="893762"/>
            <a:ext cx="4494213" cy="2996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itle 2"/>
          <p:cNvSpPr txBox="1">
            <a:spLocks/>
          </p:cNvSpPr>
          <p:nvPr/>
        </p:nvSpPr>
        <p:spPr>
          <a:xfrm>
            <a:off x="685800" y="238120"/>
            <a:ext cx="7772400" cy="7048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“Unpacking”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8" name="Picture 6" descr="http://homeschool.susanscott.org/wp-content/uploads/2010/04/open-suitcase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00" y="2859050"/>
            <a:ext cx="4008438" cy="363700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100137" y="942975"/>
            <a:ext cx="34575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does it mean to “Unpack”?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24424" y="4061360"/>
            <a:ext cx="39338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can we successfully “Unpack” our new curriculum?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8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8.16563E-7 L 0.05035 8.16563E-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35 8.16563E-7 L 0.15035 8.16563E-7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35 -2.59259E-6 L 0.25 -2.59259E-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2.59259E-6 L 0.35052 -2.59259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052 8.16563E-7 L 0.45035 8.16563E-7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035 8.16563E-7 L 0.55035 8.16563E-7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035 8.16563E-7 L 0.65035 8.16563E-7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035 8.16563E-7 L 0.75035 8.16563E-7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035 8.16563E-7 L 0.85035 8.16563E-7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5035 4.07125E-6 L 0.92344 4.07125E-6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81448E-6 L 0.05052 -3.81448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52 -3.81448E-6 L 0.15052 -3.81448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52 3.7037E-6 L 0.25 3.7037E-6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3.7037E-6 L 0.35052 3.7037E-6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052 -3.81448E-6 L 0.45052 -3.81448E-6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052 -3.81448E-6 L 0.55052 -3.81448E-6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052 -3.81448E-6 L 0.65052 -3.81448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052 -3.81448E-6 L 0.75052 -3.81448E-6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052 -3.81448E-6 L 0.85052 -3.81448E-6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5052 1.1913E-6 L 0.92361 1.1913E-6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3708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Moving In: </a:t>
            </a:r>
            <a:br>
              <a:rPr lang="en-US" dirty="0" smtClean="0"/>
            </a:br>
            <a:r>
              <a:rPr lang="en-US" dirty="0" smtClean="0"/>
              <a:t>Unpacking the Math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Common Core </a:t>
            </a:r>
            <a:br>
              <a:rPr lang="en-US" dirty="0" smtClean="0"/>
            </a:br>
            <a:r>
              <a:rPr lang="en-US" dirty="0" smtClean="0"/>
              <a:t>Standards </a:t>
            </a:r>
            <a:br>
              <a:rPr lang="en-US" dirty="0" smtClean="0"/>
            </a:br>
            <a:r>
              <a:rPr lang="en-US" dirty="0" smtClean="0"/>
              <a:t>for Math Practices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Common Core </a:t>
            </a:r>
            <a:br>
              <a:rPr lang="en-US" dirty="0" smtClean="0"/>
            </a:br>
            <a:r>
              <a:rPr lang="en-US" dirty="0" smtClean="0"/>
              <a:t>Standards </a:t>
            </a:r>
            <a:br>
              <a:rPr lang="en-US" dirty="0" smtClean="0"/>
            </a:br>
            <a:r>
              <a:rPr lang="en-US" dirty="0" smtClean="0"/>
              <a:t>for Math Content</a:t>
            </a:r>
            <a:endParaRPr lang="en-US" dirty="0"/>
          </a:p>
        </p:txBody>
      </p:sp>
      <p:pic>
        <p:nvPicPr>
          <p:cNvPr id="19458" name="Picture 2" descr="http://3.bp.blogspot.com/_9vI4kwFSUcw/S7um-gUzuAI/AAAAAAAAAHg/7SlE2D3wxBc/s1600/mov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408" y="4035704"/>
            <a:ext cx="3161816" cy="219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www.eastsideacademy.co.uk/wp/wp-content/uploads/2011/05/moving-hou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9749" y="3410045"/>
            <a:ext cx="2338737" cy="2853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4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3007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Standards for Mathematical Practices: </a:t>
            </a:r>
            <a:br>
              <a:rPr lang="en-US" dirty="0" smtClean="0"/>
            </a:br>
            <a:r>
              <a:rPr lang="en-US" dirty="0" smtClean="0"/>
              <a:t>What do these mean to you?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27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Make sense of problems and persevere in solving them.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Reason abstractly and quantitatively.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Construct viable arguments and critique the reasoning of others.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Model with mathematics.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appropriate tools significantly.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Attend to precision.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 for and make use of structure.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 for and </a:t>
            </a:r>
            <a:r>
              <a:rPr lang="en-US" smtClean="0"/>
              <a:t>express regularity </a:t>
            </a:r>
            <a:r>
              <a:rPr lang="en-US" dirty="0" smtClean="0"/>
              <a:t>in repeated reasoning.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92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Math Unpacking: </a:t>
            </a:r>
            <a:br>
              <a:rPr lang="en-US" dirty="0" smtClean="0"/>
            </a:br>
            <a:r>
              <a:rPr lang="en-US" dirty="0" smtClean="0"/>
              <a:t>Grain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 action="ppaction://hlinkfile"/>
              </a:rPr>
              <a:t>From 4,000 feet (Strands)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From 400 feet (Clusters)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From 40 feet (Standards)</a:t>
            </a:r>
            <a:endParaRPr lang="en-US" dirty="0" smtClean="0"/>
          </a:p>
          <a:p>
            <a:r>
              <a:rPr lang="en-US" dirty="0" smtClean="0">
                <a:hlinkClick r:id="rId6" action="ppaction://hlinkfile"/>
              </a:rPr>
              <a:t>From 4 feet (Unpacked Content)</a:t>
            </a:r>
            <a:endParaRPr lang="en-US" dirty="0" smtClean="0"/>
          </a:p>
        </p:txBody>
      </p:sp>
      <p:pic>
        <p:nvPicPr>
          <p:cNvPr id="56322" name="Picture 2" descr="http://fiehnlab.ucdavis.edu/projects/Rice_metabolome/k7577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69109" y="4120949"/>
            <a:ext cx="1666567" cy="1461671"/>
          </a:xfrm>
          <a:prstGeom prst="rect">
            <a:avLst/>
          </a:prstGeom>
          <a:noFill/>
        </p:spPr>
      </p:pic>
      <p:pic>
        <p:nvPicPr>
          <p:cNvPr id="56324" name="Picture 4" descr="http://4.bp.blogspot.com/_FXmTwKZmSts/TQijYe1aeBI/AAAAAAAADNQ/pf0-mTFI3tg/s1600/hanoi_vietnam_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7004" y="4120949"/>
            <a:ext cx="2234971" cy="1461671"/>
          </a:xfrm>
          <a:prstGeom prst="rect">
            <a:avLst/>
          </a:prstGeom>
          <a:noFill/>
        </p:spPr>
      </p:pic>
      <p:pic>
        <p:nvPicPr>
          <p:cNvPr id="56326" name="Picture 6" descr="http://ibexinc.files.wordpress.com/2008/11/atom-processo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12652" y="4038917"/>
            <a:ext cx="2324854" cy="1543703"/>
          </a:xfrm>
          <a:prstGeom prst="rect">
            <a:avLst/>
          </a:prstGeom>
          <a:noFill/>
        </p:spPr>
      </p:pic>
      <p:pic>
        <p:nvPicPr>
          <p:cNvPr id="56328" name="Picture 8" descr="http://farm3.static.flickr.com/2215/1963962820_4e09a4120d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95715" y="4091453"/>
            <a:ext cx="2080975" cy="158154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518922" y="5592479"/>
            <a:ext cx="6106159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Word of Caution</a:t>
            </a:r>
          </a:p>
        </p:txBody>
      </p:sp>
      <p:sp>
        <p:nvSpPr>
          <p:cNvPr id="9" name="Rectangle 8"/>
          <p:cNvSpPr/>
          <p:nvPr/>
        </p:nvSpPr>
        <p:spPr>
          <a:xfrm rot="1971854">
            <a:off x="5089594" y="1470118"/>
            <a:ext cx="37649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Getting to </a:t>
            </a:r>
          </a:p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work</a:t>
            </a:r>
            <a:endParaRPr lang="en-US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634365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11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92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Math Unpacking: </a:t>
            </a:r>
            <a:br>
              <a:rPr lang="en-US" dirty="0" smtClean="0"/>
            </a:br>
            <a:r>
              <a:rPr lang="en-US" dirty="0" smtClean="0"/>
              <a:t>Toward Focus and Coherence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5301" y="1527048"/>
            <a:ext cx="8693405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Suggested Process for Unpacking</a:t>
            </a:r>
          </a:p>
          <a:p>
            <a:r>
              <a:rPr lang="en-US" dirty="0" smtClean="0"/>
              <a:t>Grade Level: Critical Areas &amp; Course Overview</a:t>
            </a:r>
          </a:p>
          <a:p>
            <a:pPr lvl="1"/>
            <a:r>
              <a:rPr lang="en-US" dirty="0" smtClean="0"/>
              <a:t>In the Common Core</a:t>
            </a:r>
          </a:p>
          <a:p>
            <a:pPr lvl="1"/>
            <a:r>
              <a:rPr lang="en-US" dirty="0" smtClean="0"/>
              <a:t>Shares the Strands and Clusters in a one-page format</a:t>
            </a:r>
          </a:p>
          <a:p>
            <a:r>
              <a:rPr lang="en-US" dirty="0" smtClean="0"/>
              <a:t>Common Core Standards</a:t>
            </a:r>
          </a:p>
          <a:p>
            <a:pPr lvl="1"/>
            <a:r>
              <a:rPr lang="en-US" dirty="0" smtClean="0"/>
              <a:t>Elementary and Middle: Use Common Core document</a:t>
            </a:r>
          </a:p>
          <a:p>
            <a:pPr lvl="1"/>
            <a:r>
              <a:rPr lang="en-US" dirty="0" smtClean="0"/>
              <a:t>High School: Shift in Thinking about Courses (Math 1, Math 2…)</a:t>
            </a:r>
          </a:p>
          <a:p>
            <a:r>
              <a:rPr lang="en-US" dirty="0" smtClean="0"/>
              <a:t>Finally: Unpacking Documents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5301" y="5592479"/>
            <a:ext cx="8693405" cy="70788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/>
                <a:solidFill>
                  <a:schemeClr val="accent3"/>
                </a:solidFill>
              </a:rPr>
              <a:t>Remember our Word of Caution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 High School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School Common Core Standards Layout</a:t>
            </a:r>
          </a:p>
          <a:p>
            <a:pPr lvl="1"/>
            <a:r>
              <a:rPr lang="en-US" dirty="0" smtClean="0"/>
              <a:t>Listed by Strands not by Courses</a:t>
            </a:r>
          </a:p>
          <a:p>
            <a:pPr lvl="2"/>
            <a:r>
              <a:rPr lang="en-US" dirty="0" smtClean="0"/>
              <a:t>Algebra refers to Algebra Standards (9-12) not the course</a:t>
            </a:r>
          </a:p>
          <a:p>
            <a:pPr lvl="2"/>
            <a:r>
              <a:rPr lang="en-US" dirty="0" smtClean="0"/>
              <a:t>Geometry refers to Geometry Standards (9-12) not the course</a:t>
            </a:r>
          </a:p>
          <a:p>
            <a:pPr lvl="2"/>
            <a:r>
              <a:rPr lang="en-US" dirty="0" smtClean="0"/>
              <a:t>And so on…</a:t>
            </a:r>
          </a:p>
          <a:p>
            <a:pPr lvl="1"/>
            <a:r>
              <a:rPr lang="en-US" dirty="0" smtClean="0"/>
              <a:t>Page 57 of Common Core Standards (+ standards)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1752" y="40557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Math Unpacking Documents: </a:t>
            </a:r>
            <a:br>
              <a:rPr lang="en-US" dirty="0" smtClean="0"/>
            </a:br>
            <a:r>
              <a:rPr lang="en-US" dirty="0" smtClean="0"/>
              <a:t>Poll Everywhere Feedback  (or use Sticky Notes)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611779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20576"/>
            <a:ext cx="850392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Choose an Unpacking Document based on your grade level or area of interest</a:t>
            </a:r>
          </a:p>
        </p:txBody>
      </p:sp>
    </p:spTree>
    <p:controls>
      <p:control spid="50178" name="ShockwaveFlash1" r:id="rId2" imgW="8466120" imgH="4510080"/>
    </p:controls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Self-Study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2988" y="1527048"/>
            <a:ext cx="8805672" cy="4572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Session 2 Focus (Today)</a:t>
            </a:r>
          </a:p>
          <a:p>
            <a:pPr lvl="1"/>
            <a:r>
              <a:rPr lang="en-US" dirty="0" smtClean="0"/>
              <a:t>Elementary: Geometry (G) &amp; Counting Cardinality (CC)/Number Base Ten (NBT)</a:t>
            </a:r>
          </a:p>
          <a:p>
            <a:pPr lvl="1"/>
            <a:r>
              <a:rPr lang="en-US" dirty="0" smtClean="0"/>
              <a:t>Middle: Geometry (G) &amp; Number Sense (NS)</a:t>
            </a:r>
          </a:p>
          <a:p>
            <a:pPr lvl="1"/>
            <a:r>
              <a:rPr lang="en-US" dirty="0" smtClean="0"/>
              <a:t>High: Begin with Math One </a:t>
            </a:r>
          </a:p>
          <a:p>
            <a:r>
              <a:rPr lang="en-US" dirty="0" smtClean="0"/>
              <a:t>Between Sessions Focus</a:t>
            </a:r>
          </a:p>
          <a:p>
            <a:pPr lvl="1"/>
            <a:r>
              <a:rPr lang="en-US" dirty="0" smtClean="0"/>
              <a:t>Elementary: Number- Fractions (NF)/Operations in Algebraic Thinking (OA)</a:t>
            </a:r>
          </a:p>
          <a:p>
            <a:pPr lvl="1"/>
            <a:r>
              <a:rPr lang="en-US" dirty="0" smtClean="0"/>
              <a:t>Middle: Ratio and Proportionality (RP)/Expressions and Equations (EE)</a:t>
            </a:r>
          </a:p>
          <a:p>
            <a:pPr lvl="1"/>
            <a:r>
              <a:rPr lang="en-US" dirty="0" smtClean="0"/>
              <a:t>High: Complete Math Two</a:t>
            </a:r>
          </a:p>
          <a:p>
            <a:r>
              <a:rPr lang="en-US" dirty="0" smtClean="0"/>
              <a:t>Session 3 (January/February) Focus</a:t>
            </a:r>
          </a:p>
          <a:p>
            <a:pPr lvl="1"/>
            <a:r>
              <a:rPr lang="en-US" dirty="0" smtClean="0"/>
              <a:t>Elementary: Measurement and Data (MD)</a:t>
            </a:r>
          </a:p>
          <a:p>
            <a:pPr lvl="1"/>
            <a:r>
              <a:rPr lang="en-US" dirty="0" smtClean="0"/>
              <a:t>Middle: Statistics and Probability (SP)/Functions (F)</a:t>
            </a:r>
          </a:p>
          <a:p>
            <a:pPr lvl="1"/>
            <a:r>
              <a:rPr lang="en-US" dirty="0" smtClean="0"/>
              <a:t>High: TBD</a:t>
            </a:r>
            <a:endParaRPr lang="en-US" dirty="0"/>
          </a:p>
        </p:txBody>
      </p:sp>
      <p:pic>
        <p:nvPicPr>
          <p:cNvPr id="84994" name="Picture 2" descr="http://2.bp.blogspot.com/_Dca4j1yRFDQ/R1AO3w3ExrI/AAAAAAAAARc/769DVcPXEl0/s400/Mechanical_Stopwatc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57260" y="4843220"/>
            <a:ext cx="1968286" cy="19682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4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Math: Quick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Elementary/Middle </a:t>
            </a:r>
            <a:br>
              <a:rPr lang="en-US" dirty="0" smtClean="0"/>
            </a:br>
            <a:r>
              <a:rPr lang="en-US" dirty="0" smtClean="0"/>
              <a:t>Common Core Naming Conventions/Grades in Math:</a:t>
            </a:r>
          </a:p>
          <a:p>
            <a:r>
              <a:rPr lang="en-US" dirty="0" smtClean="0"/>
              <a:t>Counting Cardinality (CC) K</a:t>
            </a:r>
          </a:p>
          <a:p>
            <a:r>
              <a:rPr lang="en-US" dirty="0" smtClean="0"/>
              <a:t>Operations and Algebraic Thinking (OA) K, 1, 2, 3, 4, 5</a:t>
            </a:r>
          </a:p>
          <a:p>
            <a:r>
              <a:rPr lang="en-US" dirty="0" smtClean="0"/>
              <a:t>Number in Base Ten (NBT) K, 1, 2, 3, 4, 5</a:t>
            </a:r>
          </a:p>
          <a:p>
            <a:r>
              <a:rPr lang="en-US" dirty="0" smtClean="0"/>
              <a:t>Number: Fractions (NF) 3, 4, 5</a:t>
            </a:r>
          </a:p>
          <a:p>
            <a:r>
              <a:rPr lang="en-US" dirty="0" smtClean="0"/>
              <a:t> Measurement and Data (MD) K, 1, 2, 3, 4, 5</a:t>
            </a:r>
          </a:p>
          <a:p>
            <a:r>
              <a:rPr lang="en-US" dirty="0" smtClean="0"/>
              <a:t>Geometry (G) K, 1, 2, 3, 4, 5, 6, 7, 8</a:t>
            </a:r>
          </a:p>
          <a:p>
            <a:r>
              <a:rPr lang="en-US" dirty="0" smtClean="0"/>
              <a:t>Ratio and Proportionality (RP) 6, 7</a:t>
            </a:r>
          </a:p>
          <a:p>
            <a:r>
              <a:rPr lang="en-US" dirty="0" smtClean="0"/>
              <a:t>Number Systems (NS) 6, 7, 8</a:t>
            </a:r>
          </a:p>
          <a:p>
            <a:r>
              <a:rPr lang="en-US" dirty="0" smtClean="0"/>
              <a:t>Expressions and Equations (EE) 6, 7, 8</a:t>
            </a:r>
          </a:p>
          <a:p>
            <a:r>
              <a:rPr lang="en-US" dirty="0" smtClean="0"/>
              <a:t>Statistics and Probability (SP) 6, 7, 8</a:t>
            </a:r>
          </a:p>
          <a:p>
            <a:r>
              <a:rPr lang="en-US" dirty="0" smtClean="0"/>
              <a:t>Functions (F) 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9907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Math: Quick Reference</a:t>
            </a:r>
            <a:br>
              <a:rPr lang="en-US" dirty="0" smtClean="0"/>
            </a:br>
            <a:r>
              <a:rPr lang="en-US" dirty="0" smtClean="0"/>
              <a:t>(page 1 of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High School  Common Core Naming Conventions in Math:</a:t>
            </a:r>
          </a:p>
          <a:p>
            <a:pPr>
              <a:buNone/>
            </a:pPr>
            <a:r>
              <a:rPr lang="en-US" b="1" i="1" dirty="0" smtClean="0"/>
              <a:t>Algebra Strand (for High School)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Real Number System (N.RN) </a:t>
            </a:r>
          </a:p>
          <a:p>
            <a:r>
              <a:rPr lang="en-US" dirty="0" smtClean="0"/>
              <a:t>Quantities (N.Q.) </a:t>
            </a:r>
          </a:p>
          <a:p>
            <a:r>
              <a:rPr lang="en-US" dirty="0" smtClean="0"/>
              <a:t>Complex Number System (N.CN) </a:t>
            </a:r>
          </a:p>
          <a:p>
            <a:r>
              <a:rPr lang="en-US" dirty="0" smtClean="0"/>
              <a:t>Vector Quantities and Matrices (N.VM) </a:t>
            </a:r>
          </a:p>
          <a:p>
            <a:r>
              <a:rPr lang="en-US" dirty="0" smtClean="0"/>
              <a:t>Seeing Structure in Expressions (A.SSE) </a:t>
            </a:r>
          </a:p>
          <a:p>
            <a:r>
              <a:rPr lang="en-US" dirty="0" smtClean="0"/>
              <a:t>Arithmetic with Polynomials and Rational Expressions (A.APR) </a:t>
            </a:r>
          </a:p>
          <a:p>
            <a:r>
              <a:rPr lang="en-US" dirty="0" smtClean="0"/>
              <a:t>Creating Equations (A.CED) </a:t>
            </a:r>
          </a:p>
          <a:p>
            <a:r>
              <a:rPr lang="en-US" dirty="0" smtClean="0"/>
              <a:t>Reasoning with Equations and Inequalities (R.REI) </a:t>
            </a:r>
          </a:p>
          <a:p>
            <a:pPr>
              <a:buNone/>
            </a:pPr>
            <a:r>
              <a:rPr lang="en-US" b="1" i="1" dirty="0" smtClean="0"/>
              <a:t>Functions Strand (for High School)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Interpreting Functions (F.IF) </a:t>
            </a:r>
          </a:p>
          <a:p>
            <a:r>
              <a:rPr lang="en-US" dirty="0" smtClean="0"/>
              <a:t>Building Functions (F.BF) </a:t>
            </a:r>
          </a:p>
          <a:p>
            <a:r>
              <a:rPr lang="en-US" dirty="0" smtClean="0"/>
              <a:t>Linear, Quadratic, and Exponential Models (F.LE) </a:t>
            </a:r>
          </a:p>
          <a:p>
            <a:r>
              <a:rPr lang="en-US" dirty="0" smtClean="0"/>
              <a:t>Trigonometric Functions (F.TF)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9907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Math: Quick Reference</a:t>
            </a:r>
            <a:br>
              <a:rPr lang="en-US" dirty="0" smtClean="0"/>
            </a:br>
            <a:r>
              <a:rPr lang="en-US" dirty="0" smtClean="0"/>
              <a:t>(page 2 of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High School</a:t>
            </a:r>
            <a:br>
              <a:rPr lang="en-US" dirty="0" smtClean="0"/>
            </a:br>
            <a:r>
              <a:rPr lang="en-US" dirty="0" smtClean="0"/>
              <a:t>Common Core Naming Conventions in Math:</a:t>
            </a:r>
          </a:p>
          <a:p>
            <a:pPr>
              <a:buNone/>
            </a:pPr>
            <a:r>
              <a:rPr lang="en-US" b="1" i="1" dirty="0" smtClean="0"/>
              <a:t>Geometry Strand (for High School)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Congruence (G.CO) </a:t>
            </a:r>
          </a:p>
          <a:p>
            <a:r>
              <a:rPr lang="en-US" dirty="0" smtClean="0"/>
              <a:t>Similarity, Right Triangles, and Trigonometry (G.SRT) </a:t>
            </a:r>
          </a:p>
          <a:p>
            <a:r>
              <a:rPr lang="en-US" dirty="0" smtClean="0"/>
              <a:t>Circles (G.C) </a:t>
            </a:r>
          </a:p>
          <a:p>
            <a:r>
              <a:rPr lang="en-US" dirty="0" smtClean="0"/>
              <a:t>Expressing Geometric Properties with Equations (G.GPE) </a:t>
            </a:r>
          </a:p>
          <a:p>
            <a:r>
              <a:rPr lang="en-US" dirty="0" smtClean="0"/>
              <a:t>Geometric Measurement and Dimension (G.GMD) </a:t>
            </a:r>
          </a:p>
          <a:p>
            <a:r>
              <a:rPr lang="en-US" dirty="0" smtClean="0"/>
              <a:t>Modeling with Geometry (G.MG) </a:t>
            </a:r>
          </a:p>
          <a:p>
            <a:pPr>
              <a:buNone/>
            </a:pPr>
            <a:r>
              <a:rPr lang="en-US" b="1" i="1" dirty="0" smtClean="0"/>
              <a:t>Statistics and Probability Strand (for High School)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Interpreting Categorical and Quantitative Data (S.ID) </a:t>
            </a:r>
          </a:p>
          <a:p>
            <a:r>
              <a:rPr lang="en-US" dirty="0" smtClean="0"/>
              <a:t>Making Inferences and Justifying Conclusions (S.IC) </a:t>
            </a:r>
          </a:p>
          <a:p>
            <a:r>
              <a:rPr lang="en-US" dirty="0" smtClean="0"/>
              <a:t>Conditional Probability and the Rules of Probability (S.CP) </a:t>
            </a:r>
          </a:p>
          <a:p>
            <a:r>
              <a:rPr lang="en-US" dirty="0" smtClean="0"/>
              <a:t>Using Probability to Make Decisions (S.MD)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you with…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Online modules (Unpacking the Standards)</a:t>
            </a:r>
          </a:p>
          <a:p>
            <a:r>
              <a:rPr lang="en-US" dirty="0" smtClean="0"/>
              <a:t>Getting your standards downloaded (</a:t>
            </a:r>
            <a:r>
              <a:rPr lang="en-US" smtClean="0"/>
              <a:t>access)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7"/>
            <a:ext cx="8503920" cy="4827257"/>
          </a:xfrm>
        </p:spPr>
        <p:txBody>
          <a:bodyPr/>
          <a:lstStyle/>
          <a:p>
            <a:r>
              <a:rPr lang="en-US" dirty="0" smtClean="0"/>
              <a:t>We are in a year of planning conceptually</a:t>
            </a:r>
          </a:p>
          <a:p>
            <a:r>
              <a:rPr lang="en-US" dirty="0" smtClean="0"/>
              <a:t>As we prepare to implement new standards, we will work together to:</a:t>
            </a:r>
          </a:p>
          <a:p>
            <a:pPr lvl="1"/>
            <a:r>
              <a:rPr lang="en-US" dirty="0" smtClean="0"/>
              <a:t>Learn the standards</a:t>
            </a:r>
          </a:p>
          <a:p>
            <a:pPr lvl="1"/>
            <a:r>
              <a:rPr lang="en-US" dirty="0" smtClean="0"/>
              <a:t>Answer</a:t>
            </a:r>
          </a:p>
          <a:p>
            <a:pPr lvl="2"/>
            <a:r>
              <a:rPr lang="en-US" dirty="0" smtClean="0"/>
              <a:t>What will students understand (Enduring Understandings)?</a:t>
            </a:r>
          </a:p>
          <a:p>
            <a:pPr lvl="2"/>
            <a:r>
              <a:rPr lang="en-US" dirty="0" smtClean="0"/>
              <a:t>What will students know (Essential Concepts)?</a:t>
            </a:r>
          </a:p>
          <a:p>
            <a:pPr lvl="2"/>
            <a:r>
              <a:rPr lang="en-US" dirty="0" smtClean="0"/>
              <a:t>What will students be able to do (Assessment)?</a:t>
            </a:r>
          </a:p>
          <a:p>
            <a:pPr lvl="2"/>
            <a:r>
              <a:rPr lang="en-US" dirty="0" smtClean="0"/>
              <a:t>How will student show that they have learned (Assessment)?</a:t>
            </a:r>
          </a:p>
          <a:p>
            <a:pPr lvl="2"/>
            <a:r>
              <a:rPr lang="en-US" dirty="0" smtClean="0"/>
              <a:t>What processes and strategies will be used to master the learning (Essential Processes)?</a:t>
            </a:r>
          </a:p>
          <a:p>
            <a:pPr lvl="2"/>
            <a:r>
              <a:rPr lang="en-US" dirty="0" smtClean="0"/>
              <a:t>What materials and resources do I have or will I need?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Between Session Activity(-</a:t>
            </a:r>
            <a:r>
              <a:rPr lang="en-US" dirty="0" err="1" smtClean="0"/>
              <a:t>ies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Before we meet for Session 3 complete the following tasks</a:t>
            </a:r>
          </a:p>
          <a:p>
            <a:pPr lvl="1"/>
            <a:r>
              <a:rPr lang="en-US" dirty="0" smtClean="0"/>
              <a:t>Continue to read your math standards</a:t>
            </a:r>
          </a:p>
          <a:p>
            <a:pPr lvl="1"/>
            <a:r>
              <a:rPr lang="en-US" dirty="0" smtClean="0"/>
              <a:t>Read the math standards you will help teach your school</a:t>
            </a:r>
          </a:p>
          <a:p>
            <a:pPr lvl="1"/>
            <a:r>
              <a:rPr lang="en-US" dirty="0" smtClean="0"/>
              <a:t>Creating EQs, EUs, Big Ideas, etc. that relate to standards</a:t>
            </a:r>
          </a:p>
          <a:p>
            <a:pPr lvl="2"/>
            <a:r>
              <a:rPr lang="en-US" dirty="0" smtClean="0"/>
              <a:t>Enter your ideas on our Google Doc </a:t>
            </a:r>
            <a:r>
              <a:rPr lang="en-US" dirty="0" smtClean="0">
                <a:hlinkClick r:id="rId2"/>
              </a:rPr>
              <a:t>http://moourl.com/onslowmath</a:t>
            </a:r>
            <a:endParaRPr lang="en-US" dirty="0" smtClean="0"/>
          </a:p>
          <a:p>
            <a:pPr lvl="1"/>
            <a:r>
              <a:rPr lang="en-US" dirty="0" smtClean="0"/>
              <a:t>Meet with your principals (and other unpacking teachers to establish a timeline for rolling out the new standards)</a:t>
            </a:r>
          </a:p>
          <a:p>
            <a:pPr lvl="2"/>
            <a:r>
              <a:rPr lang="en-US" dirty="0" smtClean="0"/>
              <a:t>Give yourself time to learn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Role as a Teacher Leader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Taking information back to your school staff</a:t>
            </a:r>
          </a:p>
          <a:p>
            <a:r>
              <a:rPr lang="en-US" dirty="0" smtClean="0"/>
              <a:t>Develop a plan with your Principal for rolling information out to your staff</a:t>
            </a:r>
          </a:p>
          <a:p>
            <a:pPr lvl="1"/>
            <a:r>
              <a:rPr lang="en-US" dirty="0" smtClean="0"/>
              <a:t>Talk to other teachers who have been in different Unpacking Sessions</a:t>
            </a:r>
          </a:p>
          <a:p>
            <a:r>
              <a:rPr lang="en-US" dirty="0" smtClean="0"/>
              <a:t>Share information during team planning times</a:t>
            </a:r>
          </a:p>
          <a:p>
            <a:r>
              <a:rPr lang="en-US" dirty="0" smtClean="0"/>
              <a:t>Continue reading, learning, and asking questions</a:t>
            </a:r>
          </a:p>
          <a:p>
            <a:r>
              <a:rPr lang="en-US" dirty="0" smtClean="0"/>
              <a:t>Option: In Rubicon Atlas, Common Core and Essential Standards are already loaded.  You may want to link to both sets of standards now.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3 &amp; 4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7168" y="1371600"/>
            <a:ext cx="4514850" cy="4681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Session 3: (all Thursdays)</a:t>
            </a:r>
            <a:br>
              <a:rPr lang="en-US" b="1" dirty="0" smtClean="0"/>
            </a:br>
            <a:r>
              <a:rPr lang="en-US" dirty="0" smtClean="0"/>
              <a:t>(3:45pm – 5:15pm)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sz="2400" dirty="0" err="1" smtClean="0"/>
              <a:t>Richlands</a:t>
            </a:r>
            <a:r>
              <a:rPr lang="en-US" sz="2400" dirty="0" smtClean="0"/>
              <a:t> Area: January 5</a:t>
            </a:r>
          </a:p>
          <a:p>
            <a:r>
              <a:rPr lang="en-US" sz="2400" dirty="0" smtClean="0"/>
              <a:t>Jacksonville Area: February 2</a:t>
            </a:r>
          </a:p>
          <a:p>
            <a:r>
              <a:rPr lang="en-US" sz="2400" dirty="0" smtClean="0"/>
              <a:t>Southwest Area: February 9 </a:t>
            </a:r>
          </a:p>
          <a:p>
            <a:r>
              <a:rPr lang="en-US" sz="2400" dirty="0" smtClean="0"/>
              <a:t>Swansboro/Hunters Creek Area: February 16</a:t>
            </a:r>
          </a:p>
          <a:p>
            <a:r>
              <a:rPr lang="en-US" sz="2400" b="1" i="1" dirty="0" smtClean="0"/>
              <a:t>**Outside Assignment </a:t>
            </a:r>
          </a:p>
          <a:p>
            <a:pPr>
              <a:buNone/>
            </a:pPr>
            <a:endParaRPr lang="en-US" sz="2400" b="1" i="1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37310" y="1371600"/>
            <a:ext cx="4343400" cy="4681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Session 4: </a:t>
            </a:r>
            <a:r>
              <a:rPr lang="en-US" sz="2400" b="1" dirty="0" smtClean="0"/>
              <a:t>(all Thursdays)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(3:45pm – 5:15pm) </a:t>
            </a:r>
            <a:br>
              <a:rPr lang="en-US" dirty="0" smtClean="0"/>
            </a:br>
            <a:endParaRPr lang="en-US" dirty="0" smtClean="0"/>
          </a:p>
          <a:p>
            <a:r>
              <a:rPr lang="en-US" sz="2400" dirty="0" err="1" smtClean="0"/>
              <a:t>Richlands</a:t>
            </a:r>
            <a:r>
              <a:rPr lang="en-US" sz="2400" dirty="0" smtClean="0"/>
              <a:t> Area: February 23 </a:t>
            </a:r>
          </a:p>
          <a:p>
            <a:r>
              <a:rPr lang="en-US" sz="2400" dirty="0" smtClean="0"/>
              <a:t>Jacksonville Area: March 1 </a:t>
            </a:r>
          </a:p>
          <a:p>
            <a:r>
              <a:rPr lang="en-US" sz="2400" dirty="0" smtClean="0"/>
              <a:t>Southwest Area: March 8</a:t>
            </a:r>
          </a:p>
          <a:p>
            <a:r>
              <a:rPr lang="en-US" sz="2400" dirty="0" smtClean="0"/>
              <a:t>Swansboro/Hunters Creek Area: March 15 	</a:t>
            </a:r>
          </a:p>
          <a:p>
            <a:r>
              <a:rPr lang="en-US" sz="2400" b="1" i="1" dirty="0" smtClean="0"/>
              <a:t>**Outside Assignment </a:t>
            </a:r>
            <a:endParaRPr lang="en-US" b="1" i="1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One Review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Between Session Activity(-</a:t>
            </a:r>
            <a:r>
              <a:rPr lang="en-US" dirty="0" err="1" smtClean="0"/>
              <a:t>ies</a:t>
            </a:r>
            <a:r>
              <a:rPr lang="en-US" dirty="0" smtClean="0"/>
              <a:t>) Discussion </a:t>
            </a:r>
          </a:p>
          <a:p>
            <a:pPr lvl="1"/>
            <a:r>
              <a:rPr lang="en-US" dirty="0" smtClean="0"/>
              <a:t>Implementing IT standards in math</a:t>
            </a:r>
          </a:p>
          <a:p>
            <a:pPr lvl="1"/>
            <a:r>
              <a:rPr lang="en-US" dirty="0" smtClean="0"/>
              <a:t>Suggestions from our 3-2-1 Activity</a:t>
            </a:r>
          </a:p>
          <a:p>
            <a:pPr lvl="1"/>
            <a:r>
              <a:rPr lang="en-US" dirty="0" smtClean="0">
                <a:hlinkClick r:id="rId3"/>
              </a:rPr>
              <a:t>Google Doc Link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 Standards</a:t>
            </a:r>
          </a:p>
          <a:p>
            <a:r>
              <a:rPr lang="en-US" dirty="0" smtClean="0"/>
              <a:t>ESL Standards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4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you use Technology?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8420" t="16428" r="10057" b="10352"/>
          <a:stretch>
            <a:fillRect/>
          </a:stretch>
        </p:blipFill>
        <p:spPr bwMode="auto">
          <a:xfrm>
            <a:off x="301752" y="1210953"/>
            <a:ext cx="8534400" cy="556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Who is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 l="10625" t="13299" r="20375" b="3608"/>
          <a:stretch>
            <a:fillRect/>
          </a:stretch>
        </p:blipFill>
        <p:spPr bwMode="auto">
          <a:xfrm>
            <a:off x="362820" y="1527048"/>
            <a:ext cx="8412480" cy="513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Unpacking Timeline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8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Today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Locate your standards and support tools</a:t>
            </a:r>
          </a:p>
          <a:p>
            <a:r>
              <a:rPr lang="en-US" dirty="0" smtClean="0"/>
              <a:t>Understand how to read the new standards in various subject areas</a:t>
            </a:r>
          </a:p>
          <a:p>
            <a:r>
              <a:rPr lang="en-US" dirty="0" smtClean="0"/>
              <a:t>Understand the connection between ELA standards and all content areas</a:t>
            </a:r>
          </a:p>
          <a:p>
            <a:r>
              <a:rPr lang="en-US" dirty="0" smtClean="0"/>
              <a:t>Begin the process of unpacking your subject area</a:t>
            </a:r>
          </a:p>
          <a:p>
            <a:r>
              <a:rPr lang="en-US" dirty="0" smtClean="0"/>
              <a:t>Establish an online question/feedback resource</a:t>
            </a:r>
          </a:p>
          <a:p>
            <a:r>
              <a:rPr lang="en-US" dirty="0" smtClean="0"/>
              <a:t>Clearly identify next steps for the between session activity(-</a:t>
            </a:r>
            <a:r>
              <a:rPr lang="en-US" dirty="0" err="1" smtClean="0"/>
              <a:t>ies</a:t>
            </a:r>
            <a:r>
              <a:rPr lang="en-US" dirty="0" smtClean="0"/>
              <a:t>)</a:t>
            </a:r>
          </a:p>
          <a:p>
            <a:r>
              <a:rPr lang="en-US" dirty="0" smtClean="0">
                <a:hlinkClick r:id="rId2"/>
              </a:rPr>
              <a:t>www.onslowmathresources.weebly.com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Locating New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Rubicon Atlas (Reference Tab) </a:t>
            </a:r>
            <a:r>
              <a:rPr lang="en-US" sz="1600" dirty="0" smtClean="0"/>
              <a:t>(links to NC DPI)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hlinkClick r:id="rId2"/>
              </a:rPr>
              <a:t>www.onslowcounty.rubiconatlas.org</a:t>
            </a:r>
            <a:endParaRPr lang="en-US" dirty="0" smtClean="0"/>
          </a:p>
          <a:p>
            <a:r>
              <a:rPr lang="en-US" dirty="0" smtClean="0"/>
              <a:t>NC Department of Public Instruction </a:t>
            </a:r>
            <a:r>
              <a:rPr lang="en-US" sz="1600" dirty="0" smtClean="0"/>
              <a:t>(always most up-to-date)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Essential Standards: </a:t>
            </a:r>
            <a:r>
              <a:rPr lang="en-US" dirty="0" smtClean="0">
                <a:hlinkClick r:id="rId3"/>
              </a:rPr>
              <a:t>http://www.ncpublicschools.org/acre/standards/new-standards/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Common Core Standards: </a:t>
            </a:r>
            <a:r>
              <a:rPr lang="en-US" dirty="0" smtClean="0">
                <a:hlinkClick r:id="rId4"/>
              </a:rPr>
              <a:t>http://www.ncpublicschools.org/acre/standards/common-core/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Extended Content Standards: </a:t>
            </a:r>
            <a:r>
              <a:rPr lang="en-US" dirty="0" smtClean="0">
                <a:hlinkClick r:id="rId5"/>
              </a:rPr>
              <a:t>http://www.ncpublicschools.org/acre/standards/extended/</a:t>
            </a: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DPI Wiki</a:t>
            </a:r>
          </a:p>
          <a:p>
            <a:pPr lvl="2">
              <a:buNone/>
            </a:pPr>
            <a:r>
              <a:rPr lang="en-US" dirty="0" smtClean="0">
                <a:hlinkClick r:id="rId6"/>
              </a:rPr>
              <a:t>http://www.ncdpi.wikispaces.net</a:t>
            </a:r>
            <a:endParaRPr lang="en-US" dirty="0" smtClean="0"/>
          </a:p>
          <a:p>
            <a:r>
              <a:rPr lang="en-US" dirty="0" smtClean="0"/>
              <a:t>Smarter Balance Assessment Development</a:t>
            </a:r>
          </a:p>
          <a:p>
            <a:pPr lvl="1">
              <a:buNone/>
            </a:pPr>
            <a:r>
              <a:rPr lang="en-US" dirty="0" smtClean="0"/>
              <a:t>	http://www.k12.wa.us/smarter/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62865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7"/>
              </a:rPr>
              <a:t>www.onslowmathresources.weebly.com</a:t>
            </a:r>
            <a:endParaRPr lang="en-US" sz="2800" dirty="0" smtClean="0"/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P101919601_templat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800B568-C3DB-40FE-A0DA-374B2320D4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TP101919601_template</Template>
  <TotalTime>1986</TotalTime>
  <Words>1728</Words>
  <Application>Microsoft Office PowerPoint</Application>
  <PresentationFormat>On-screen Show (4:3)</PresentationFormat>
  <Paragraphs>309</Paragraphs>
  <Slides>33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TP101919601_template</vt:lpstr>
      <vt:lpstr>Unpacking the New Standards: K-12 Math</vt:lpstr>
      <vt:lpstr>Slide 2</vt:lpstr>
      <vt:lpstr>Where are you with…</vt:lpstr>
      <vt:lpstr>Session One Review</vt:lpstr>
      <vt:lpstr>How will you use Technology?</vt:lpstr>
      <vt:lpstr>Who is in?</vt:lpstr>
      <vt:lpstr>Unpacking Timeline</vt:lpstr>
      <vt:lpstr>Goals For Today</vt:lpstr>
      <vt:lpstr>Locating New Standards</vt:lpstr>
      <vt:lpstr>Essential Standards Support Tools</vt:lpstr>
      <vt:lpstr>Common Core Support Tools</vt:lpstr>
      <vt:lpstr>Standards, Curriculum, &amp; Instruction</vt:lpstr>
      <vt:lpstr>Understanding the Standards:  Breaking the Code(s)</vt:lpstr>
      <vt:lpstr>Reading the Standards Common Format</vt:lpstr>
      <vt:lpstr>Reading the Standards Common Format (continued)</vt:lpstr>
      <vt:lpstr>Comprehensive ELA</vt:lpstr>
      <vt:lpstr>ELA and Informational Text</vt:lpstr>
      <vt:lpstr>ELA Connection</vt:lpstr>
      <vt:lpstr>Carry On Items: Keeping the most necessary items in hand</vt:lpstr>
      <vt:lpstr>Moving In:  Unpacking the Math Standards</vt:lpstr>
      <vt:lpstr>Standards for Mathematical Practices:  What do these mean to you?</vt:lpstr>
      <vt:lpstr>Math Unpacking:  Grain Size</vt:lpstr>
      <vt:lpstr>Math Unpacking:  Toward Focus and Coherence</vt:lpstr>
      <vt:lpstr>Note: High School Courses</vt:lpstr>
      <vt:lpstr>Math Unpacking Documents:  Poll Everywhere Feedback  (or use Sticky Notes)</vt:lpstr>
      <vt:lpstr>Self-Study Time</vt:lpstr>
      <vt:lpstr>Math: Quick Reference</vt:lpstr>
      <vt:lpstr>Math: Quick Reference (page 1 of 2)</vt:lpstr>
      <vt:lpstr>Math: Quick Reference (page 2 of 2)</vt:lpstr>
      <vt:lpstr>Moving Forward</vt:lpstr>
      <vt:lpstr>Between Session Activity(-ies)</vt:lpstr>
      <vt:lpstr>My Role as a Teacher Leader</vt:lpstr>
      <vt:lpstr>Session 3 &amp; 4</vt:lpstr>
    </vt:vector>
  </TitlesOfParts>
  <Company>Onslow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Unpacking the New Standards</dc:title>
  <dc:subject/>
  <dc:creator>Michael Elder</dc:creator>
  <cp:keywords/>
  <dc:description/>
  <cp:lastModifiedBy>Michael Elder</cp:lastModifiedBy>
  <cp:revision>180</cp:revision>
  <dcterms:created xsi:type="dcterms:W3CDTF">2011-09-28T17:20:01Z</dcterms:created>
  <dcterms:modified xsi:type="dcterms:W3CDTF">2011-11-08T14:24:55Z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TC019196029991</vt:lpwstr>
  </property>
</Properties>
</file>